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6" r:id="rId2"/>
    <p:sldId id="267" r:id="rId3"/>
    <p:sldId id="473" r:id="rId4"/>
    <p:sldId id="472" r:id="rId5"/>
    <p:sldId id="476" r:id="rId6"/>
    <p:sldId id="477" r:id="rId7"/>
    <p:sldId id="478" r:id="rId8"/>
    <p:sldId id="479" r:id="rId9"/>
    <p:sldId id="471" r:id="rId10"/>
    <p:sldId id="470" r:id="rId11"/>
    <p:sldId id="480" r:id="rId12"/>
    <p:sldId id="481" r:id="rId13"/>
    <p:sldId id="494" r:id="rId14"/>
    <p:sldId id="493" r:id="rId15"/>
    <p:sldId id="492" r:id="rId16"/>
    <p:sldId id="491" r:id="rId17"/>
    <p:sldId id="445" r:id="rId18"/>
    <p:sldId id="495" r:id="rId19"/>
    <p:sldId id="497" r:id="rId20"/>
    <p:sldId id="482" r:id="rId21"/>
    <p:sldId id="474" r:id="rId22"/>
    <p:sldId id="483" r:id="rId23"/>
    <p:sldId id="475" r:id="rId24"/>
    <p:sldId id="484" r:id="rId25"/>
    <p:sldId id="486" r:id="rId26"/>
    <p:sldId id="487" r:id="rId27"/>
    <p:sldId id="488" r:id="rId28"/>
    <p:sldId id="489" r:id="rId29"/>
    <p:sldId id="490" r:id="rId30"/>
    <p:sldId id="485" r:id="rId31"/>
  </p:sldIdLst>
  <p:sldSz cx="9144000" cy="6858000" type="screen4x3"/>
  <p:notesSz cx="6884988" cy="100187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24060"/>
    <a:srgbClr val="3366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6" autoAdjust="0"/>
  </p:normalViewPr>
  <p:slideViewPr>
    <p:cSldViewPr>
      <p:cViewPr>
        <p:scale>
          <a:sx n="110" d="100"/>
          <a:sy n="110" d="100"/>
        </p:scale>
        <p:origin x="-1560"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de-DE"/>
          </a:p>
        </p:txBody>
      </p:sp>
      <p:sp>
        <p:nvSpPr>
          <p:cNvPr id="3" name="Datumsplatzhalter 2"/>
          <p:cNvSpPr>
            <a:spLocks noGrp="1"/>
          </p:cNvSpPr>
          <p:nvPr>
            <p:ph type="dt" sz="quarter" idx="1"/>
          </p:nvPr>
        </p:nvSpPr>
        <p:spPr>
          <a:xfrm>
            <a:off x="3899900" y="0"/>
            <a:ext cx="2983495" cy="500936"/>
          </a:xfrm>
          <a:prstGeom prst="rect">
            <a:avLst/>
          </a:prstGeom>
        </p:spPr>
        <p:txBody>
          <a:bodyPr vert="horz" lIns="96588" tIns="48294" rIns="96588" bIns="48294" rtlCol="0"/>
          <a:lstStyle>
            <a:lvl1pPr algn="r">
              <a:defRPr sz="1300"/>
            </a:lvl1pPr>
          </a:lstStyle>
          <a:p>
            <a:fld id="{D20976CB-83EF-47C3-B8F7-9D82C1B3BEF5}" type="datetimeFigureOut">
              <a:rPr lang="de-DE" smtClean="0"/>
              <a:t>11.06.2018</a:t>
            </a:fld>
            <a:endParaRPr lang="de-DE"/>
          </a:p>
        </p:txBody>
      </p:sp>
      <p:sp>
        <p:nvSpPr>
          <p:cNvPr id="4" name="Fußzeilenplatzhalter 3"/>
          <p:cNvSpPr>
            <a:spLocks noGrp="1"/>
          </p:cNvSpPr>
          <p:nvPr>
            <p:ph type="ftr" sz="quarter" idx="2"/>
          </p:nvPr>
        </p:nvSpPr>
        <p:spPr>
          <a:xfrm>
            <a:off x="0" y="9516038"/>
            <a:ext cx="2983495" cy="500936"/>
          </a:xfrm>
          <a:prstGeom prst="rect">
            <a:avLst/>
          </a:prstGeom>
        </p:spPr>
        <p:txBody>
          <a:bodyPr vert="horz" lIns="96588" tIns="48294" rIns="96588" bIns="48294" rtlCol="0" anchor="b"/>
          <a:lstStyle>
            <a:lvl1pPr algn="l">
              <a:defRPr sz="1300"/>
            </a:lvl1pPr>
          </a:lstStyle>
          <a:p>
            <a:endParaRPr lang="de-DE"/>
          </a:p>
        </p:txBody>
      </p:sp>
      <p:sp>
        <p:nvSpPr>
          <p:cNvPr id="5" name="Foliennummernplatzhalter 4"/>
          <p:cNvSpPr>
            <a:spLocks noGrp="1"/>
          </p:cNvSpPr>
          <p:nvPr>
            <p:ph type="sldNum" sz="quarter" idx="3"/>
          </p:nvPr>
        </p:nvSpPr>
        <p:spPr>
          <a:xfrm>
            <a:off x="3899900" y="9516038"/>
            <a:ext cx="2983495" cy="500936"/>
          </a:xfrm>
          <a:prstGeom prst="rect">
            <a:avLst/>
          </a:prstGeom>
        </p:spPr>
        <p:txBody>
          <a:bodyPr vert="horz" lIns="96588" tIns="48294" rIns="96588" bIns="48294" rtlCol="0" anchor="b"/>
          <a:lstStyle>
            <a:lvl1pPr algn="r">
              <a:defRPr sz="1300"/>
            </a:lvl1pPr>
          </a:lstStyle>
          <a:p>
            <a:fld id="{B9C0B44A-DF3A-468E-9AA9-E7666A8192F2}" type="slidenum">
              <a:rPr lang="de-DE" smtClean="0"/>
              <a:t>‹Nr.›</a:t>
            </a:fld>
            <a:endParaRPr lang="de-DE"/>
          </a:p>
        </p:txBody>
      </p:sp>
    </p:spTree>
    <p:extLst>
      <p:ext uri="{BB962C8B-B14F-4D97-AF65-F5344CB8AC3E}">
        <p14:creationId xmlns:p14="http://schemas.microsoft.com/office/powerpoint/2010/main" val="68320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de-DE"/>
          </a:p>
        </p:txBody>
      </p:sp>
      <p:sp>
        <p:nvSpPr>
          <p:cNvPr id="3" name="Datumsplatzhalter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lvl1pPr>
          </a:lstStyle>
          <a:p>
            <a:fld id="{78301BAE-09E2-4DCF-8F79-6C048AAD4556}" type="datetimeFigureOut">
              <a:rPr lang="de-DE" smtClean="0"/>
              <a:t>11.06.2018</a:t>
            </a:fld>
            <a:endParaRPr lang="de-DE"/>
          </a:p>
        </p:txBody>
      </p:sp>
      <p:sp>
        <p:nvSpPr>
          <p:cNvPr id="4" name="Folienbildplatzhalter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de-DE"/>
          </a:p>
        </p:txBody>
      </p:sp>
      <p:sp>
        <p:nvSpPr>
          <p:cNvPr id="5" name="Notizenplatzhalter 4"/>
          <p:cNvSpPr>
            <a:spLocks noGrp="1"/>
          </p:cNvSpPr>
          <p:nvPr>
            <p:ph type="body" sz="quarter" idx="3"/>
          </p:nvPr>
        </p:nvSpPr>
        <p:spPr>
          <a:xfrm>
            <a:off x="688499" y="4758889"/>
            <a:ext cx="5507990" cy="4508421"/>
          </a:xfrm>
          <a:prstGeom prst="rect">
            <a:avLst/>
          </a:prstGeom>
        </p:spPr>
        <p:txBody>
          <a:bodyPr vert="horz" lIns="96588" tIns="48294" rIns="96588" bIns="4829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lvl1pPr>
          </a:lstStyle>
          <a:p>
            <a:endParaRPr lang="de-DE"/>
          </a:p>
        </p:txBody>
      </p:sp>
      <p:sp>
        <p:nvSpPr>
          <p:cNvPr id="7" name="Foliennummernplatzhalter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lvl1pPr>
          </a:lstStyle>
          <a:p>
            <a:fld id="{95180D34-A9CA-449B-8F2A-9D6FFDAFA437}" type="slidenum">
              <a:rPr lang="de-DE" smtClean="0"/>
              <a:t>‹Nr.›</a:t>
            </a:fld>
            <a:endParaRPr lang="de-DE"/>
          </a:p>
        </p:txBody>
      </p:sp>
    </p:spTree>
    <p:extLst>
      <p:ext uri="{BB962C8B-B14F-4D97-AF65-F5344CB8AC3E}">
        <p14:creationId xmlns:p14="http://schemas.microsoft.com/office/powerpoint/2010/main" val="75732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DBF3B045-7ADE-42FD-83BA-682DC9439525}" type="slidenum">
              <a:rPr lang="de-DE" altLang="de-DE"/>
              <a:pPr>
                <a:defRPr/>
              </a:pPr>
              <a:t>‹Nr.›</a:t>
            </a:fld>
            <a:endParaRPr lang="de-DE" altLang="de-DE"/>
          </a:p>
        </p:txBody>
      </p:sp>
    </p:spTree>
    <p:extLst>
      <p:ext uri="{BB962C8B-B14F-4D97-AF65-F5344CB8AC3E}">
        <p14:creationId xmlns:p14="http://schemas.microsoft.com/office/powerpoint/2010/main" val="383327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597ED754-AA78-456F-ADA8-058E5E37045A}" type="slidenum">
              <a:rPr lang="de-DE" altLang="de-DE"/>
              <a:pPr>
                <a:defRPr/>
              </a:pPr>
              <a:t>‹Nr.›</a:t>
            </a:fld>
            <a:endParaRPr lang="de-DE" altLang="de-DE"/>
          </a:p>
        </p:txBody>
      </p:sp>
    </p:spTree>
    <p:extLst>
      <p:ext uri="{BB962C8B-B14F-4D97-AF65-F5344CB8AC3E}">
        <p14:creationId xmlns:p14="http://schemas.microsoft.com/office/powerpoint/2010/main" val="366707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EF60CAD6-54BC-4AD8-A1B1-7923349A0189}" type="slidenum">
              <a:rPr lang="de-DE" altLang="de-DE"/>
              <a:pPr>
                <a:defRPr/>
              </a:pPr>
              <a:t>‹Nr.›</a:t>
            </a:fld>
            <a:endParaRPr lang="de-DE" altLang="de-DE"/>
          </a:p>
        </p:txBody>
      </p:sp>
    </p:spTree>
    <p:extLst>
      <p:ext uri="{BB962C8B-B14F-4D97-AF65-F5344CB8AC3E}">
        <p14:creationId xmlns:p14="http://schemas.microsoft.com/office/powerpoint/2010/main" val="183133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F93BED05-46B5-4B90-9C56-BC859D9CAF4A}" type="slidenum">
              <a:rPr lang="de-DE" altLang="de-DE"/>
              <a:pPr>
                <a:defRPr/>
              </a:pPr>
              <a:t>‹Nr.›</a:t>
            </a:fld>
            <a:endParaRPr lang="de-DE" altLang="de-DE"/>
          </a:p>
        </p:txBody>
      </p:sp>
    </p:spTree>
    <p:extLst>
      <p:ext uri="{BB962C8B-B14F-4D97-AF65-F5344CB8AC3E}">
        <p14:creationId xmlns:p14="http://schemas.microsoft.com/office/powerpoint/2010/main" val="395016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36BD8094-2A57-4E77-8155-59DC1F3AC20F}" type="slidenum">
              <a:rPr lang="de-DE" altLang="de-DE"/>
              <a:pPr>
                <a:defRPr/>
              </a:pPr>
              <a:t>‹Nr.›</a:t>
            </a:fld>
            <a:endParaRPr lang="de-DE" altLang="de-DE"/>
          </a:p>
        </p:txBody>
      </p:sp>
    </p:spTree>
    <p:extLst>
      <p:ext uri="{BB962C8B-B14F-4D97-AF65-F5344CB8AC3E}">
        <p14:creationId xmlns:p14="http://schemas.microsoft.com/office/powerpoint/2010/main" val="229881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2BD117B0-02C6-45B7-B27A-A011DCD1A154}" type="slidenum">
              <a:rPr lang="de-DE" altLang="de-DE"/>
              <a:pPr>
                <a:defRPr/>
              </a:pPr>
              <a:t>‹Nr.›</a:t>
            </a:fld>
            <a:endParaRPr lang="de-DE" altLang="de-DE"/>
          </a:p>
        </p:txBody>
      </p:sp>
    </p:spTree>
    <p:extLst>
      <p:ext uri="{BB962C8B-B14F-4D97-AF65-F5344CB8AC3E}">
        <p14:creationId xmlns:p14="http://schemas.microsoft.com/office/powerpoint/2010/main" val="147436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p:cNvSpPr>
            <a:spLocks noGrp="1" noChangeArrowheads="1"/>
          </p:cNvSpPr>
          <p:nvPr>
            <p:ph type="sldNum" sz="quarter" idx="12"/>
          </p:nvPr>
        </p:nvSpPr>
        <p:spPr>
          <a:ln/>
        </p:spPr>
        <p:txBody>
          <a:bodyPr/>
          <a:lstStyle>
            <a:lvl1pPr>
              <a:defRPr/>
            </a:lvl1pPr>
          </a:lstStyle>
          <a:p>
            <a:pPr>
              <a:defRPr/>
            </a:pPr>
            <a:fld id="{274E2B5F-5468-4D3D-B40A-44E62CE59423}" type="slidenum">
              <a:rPr lang="de-DE" altLang="de-DE"/>
              <a:pPr>
                <a:defRPr/>
              </a:pPr>
              <a:t>‹Nr.›</a:t>
            </a:fld>
            <a:endParaRPr lang="de-DE" altLang="de-DE"/>
          </a:p>
        </p:txBody>
      </p:sp>
    </p:spTree>
    <p:extLst>
      <p:ext uri="{BB962C8B-B14F-4D97-AF65-F5344CB8AC3E}">
        <p14:creationId xmlns:p14="http://schemas.microsoft.com/office/powerpoint/2010/main" val="302529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089CCB2C-0A95-41E4-AD88-C9088AE866FF}" type="slidenum">
              <a:rPr lang="de-DE" altLang="de-DE"/>
              <a:pPr>
                <a:defRPr/>
              </a:pPr>
              <a:t>‹Nr.›</a:t>
            </a:fld>
            <a:endParaRPr lang="de-DE" altLang="de-DE"/>
          </a:p>
        </p:txBody>
      </p:sp>
    </p:spTree>
    <p:extLst>
      <p:ext uri="{BB962C8B-B14F-4D97-AF65-F5344CB8AC3E}">
        <p14:creationId xmlns:p14="http://schemas.microsoft.com/office/powerpoint/2010/main" val="395652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2"/>
          </p:nvPr>
        </p:nvSpPr>
        <p:spPr>
          <a:ln/>
        </p:spPr>
        <p:txBody>
          <a:bodyPr/>
          <a:lstStyle>
            <a:lvl1pPr>
              <a:defRPr/>
            </a:lvl1pPr>
          </a:lstStyle>
          <a:p>
            <a:pPr>
              <a:defRPr/>
            </a:pPr>
            <a:fld id="{D165B235-CDFF-431D-B8A2-E931002AC742}" type="slidenum">
              <a:rPr lang="de-DE" altLang="de-DE"/>
              <a:pPr>
                <a:defRPr/>
              </a:pPr>
              <a:t>‹Nr.›</a:t>
            </a:fld>
            <a:endParaRPr lang="de-DE" altLang="de-DE"/>
          </a:p>
        </p:txBody>
      </p:sp>
    </p:spTree>
    <p:extLst>
      <p:ext uri="{BB962C8B-B14F-4D97-AF65-F5344CB8AC3E}">
        <p14:creationId xmlns:p14="http://schemas.microsoft.com/office/powerpoint/2010/main" val="304211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3F9512DB-81E8-4C6D-A28C-8B599C4C2E33}" type="slidenum">
              <a:rPr lang="de-DE" altLang="de-DE"/>
              <a:pPr>
                <a:defRPr/>
              </a:pPr>
              <a:t>‹Nr.›</a:t>
            </a:fld>
            <a:endParaRPr lang="de-DE" altLang="de-DE"/>
          </a:p>
        </p:txBody>
      </p:sp>
    </p:spTree>
    <p:extLst>
      <p:ext uri="{BB962C8B-B14F-4D97-AF65-F5344CB8AC3E}">
        <p14:creationId xmlns:p14="http://schemas.microsoft.com/office/powerpoint/2010/main" val="7430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AFE4E7C4-F358-4ACD-BEB8-70E886E5FEBE}" type="slidenum">
              <a:rPr lang="de-DE" altLang="de-DE"/>
              <a:pPr>
                <a:defRPr/>
              </a:pPr>
              <a:t>‹Nr.›</a:t>
            </a:fld>
            <a:endParaRPr lang="de-DE" altLang="de-DE"/>
          </a:p>
        </p:txBody>
      </p:sp>
    </p:spTree>
    <p:extLst>
      <p:ext uri="{BB962C8B-B14F-4D97-AF65-F5344CB8AC3E}">
        <p14:creationId xmlns:p14="http://schemas.microsoft.com/office/powerpoint/2010/main" val="104400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lt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314F1EA-DA6B-4B66-924B-A132F1DE68F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feld 4"/>
          <p:cNvSpPr txBox="1">
            <a:spLocks noChangeArrowheads="1"/>
          </p:cNvSpPr>
          <p:nvPr/>
        </p:nvSpPr>
        <p:spPr bwMode="auto">
          <a:xfrm>
            <a:off x="323528" y="4437112"/>
            <a:ext cx="84249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ja-JP" sz="2400" dirty="0" smtClean="0">
              <a:latin typeface="MS PGothic" pitchFamily="34" charset="-128"/>
              <a:ea typeface="MS PGothic" pitchFamily="34" charset="-128"/>
            </a:endParaRPr>
          </a:p>
          <a:p>
            <a:pPr algn="ctr" eaLnBrk="1" hangingPunct="1">
              <a:spcBef>
                <a:spcPct val="0"/>
              </a:spcBef>
              <a:buFontTx/>
              <a:buNone/>
            </a:pPr>
            <a:r>
              <a:rPr lang="ja-JP" altLang="de-DE" dirty="0" smtClean="0">
                <a:latin typeface="MS PGothic" pitchFamily="34" charset="-128"/>
                <a:ea typeface="MS PGothic" pitchFamily="34" charset="-128"/>
              </a:rPr>
              <a:t>レビ記 </a:t>
            </a:r>
            <a:r>
              <a:rPr lang="de-DE" altLang="ja-JP" dirty="0" smtClean="0">
                <a:latin typeface="MS PGothic" pitchFamily="34" charset="-128"/>
                <a:ea typeface="MS PGothic" pitchFamily="34" charset="-128"/>
              </a:rPr>
              <a:t>16</a:t>
            </a:r>
            <a:r>
              <a:rPr lang="ja-JP" altLang="de-DE" dirty="0" smtClean="0">
                <a:latin typeface="MS PGothic" pitchFamily="34" charset="-128"/>
                <a:ea typeface="MS PGothic" pitchFamily="34" charset="-128"/>
              </a:rPr>
              <a:t>：</a:t>
            </a:r>
            <a:r>
              <a:rPr lang="de-DE" altLang="ja-JP" dirty="0" smtClean="0">
                <a:latin typeface="MS PGothic" pitchFamily="34" charset="-128"/>
                <a:ea typeface="MS PGothic" pitchFamily="34" charset="-128"/>
              </a:rPr>
              <a:t>1-10 </a:t>
            </a:r>
            <a:r>
              <a:rPr lang="ja-JP" altLang="de-DE" dirty="0" smtClean="0">
                <a:latin typeface="MS PGothic" pitchFamily="34" charset="-128"/>
                <a:ea typeface="MS PGothic" pitchFamily="34" charset="-128"/>
              </a:rPr>
              <a:t>＆ </a:t>
            </a:r>
            <a:r>
              <a:rPr lang="de-DE" altLang="ja-JP" dirty="0" smtClean="0">
                <a:latin typeface="MS PGothic" pitchFamily="34" charset="-128"/>
                <a:ea typeface="MS PGothic" pitchFamily="34" charset="-128"/>
              </a:rPr>
              <a:t>15-17 </a:t>
            </a:r>
            <a:r>
              <a:rPr lang="ja-JP" altLang="de-DE" dirty="0" smtClean="0">
                <a:latin typeface="MS PGothic" pitchFamily="34" charset="-128"/>
                <a:ea typeface="MS PGothic" pitchFamily="34" charset="-128"/>
              </a:rPr>
              <a:t>＆ </a:t>
            </a:r>
            <a:r>
              <a:rPr lang="de-DE" altLang="ja-JP" dirty="0" smtClean="0">
                <a:latin typeface="MS PGothic" pitchFamily="34" charset="-128"/>
                <a:ea typeface="MS PGothic" pitchFamily="34" charset="-128"/>
              </a:rPr>
              <a:t>21-22</a:t>
            </a:r>
            <a:endParaRPr lang="de-DE" altLang="ja-JP" dirty="0">
              <a:latin typeface="MS PGothic" pitchFamily="34" charset="-128"/>
              <a:ea typeface="MS PGothic" pitchFamily="34" charset="-128"/>
            </a:endParaRPr>
          </a:p>
          <a:p>
            <a:pPr eaLnBrk="1" hangingPunct="1">
              <a:spcBef>
                <a:spcPct val="0"/>
              </a:spcBef>
              <a:buFontTx/>
              <a:buNone/>
            </a:pPr>
            <a:r>
              <a:rPr lang="de-DE" altLang="ja-JP" sz="2800" dirty="0" smtClean="0">
                <a:latin typeface="MS PGothic" pitchFamily="34" charset="-128"/>
                <a:ea typeface="MS PGothic" pitchFamily="34" charset="-128"/>
              </a:rPr>
              <a:t>	</a:t>
            </a:r>
            <a:r>
              <a:rPr lang="ja-JP" altLang="de-DE" sz="2800" dirty="0">
                <a:latin typeface="MS PGothic" pitchFamily="34" charset="-128"/>
                <a:ea typeface="MS PGothic" pitchFamily="34" charset="-128"/>
              </a:rPr>
              <a:t> </a:t>
            </a:r>
            <a:r>
              <a:rPr lang="ja-JP" altLang="de-DE" sz="2800" dirty="0" smtClean="0">
                <a:latin typeface="MS PGothic" pitchFamily="34" charset="-128"/>
                <a:ea typeface="MS PGothic" pitchFamily="34" charset="-128"/>
              </a:rPr>
              <a:t> </a:t>
            </a:r>
            <a:r>
              <a:rPr lang="de-DE" altLang="ja-JP" sz="2800" dirty="0" smtClean="0">
                <a:latin typeface="MS PGothic" pitchFamily="34" charset="-128"/>
                <a:ea typeface="MS PGothic" pitchFamily="34" charset="-128"/>
              </a:rPr>
              <a:t>3</a:t>
            </a:r>
            <a:r>
              <a:rPr lang="ja-JP" altLang="de-DE" sz="2800" dirty="0" smtClean="0">
                <a:latin typeface="MS PGothic" pitchFamily="34" charset="-128"/>
                <a:ea typeface="MS PGothic" pitchFamily="34" charset="-128"/>
              </a:rPr>
              <a:t>．</a:t>
            </a:r>
            <a:r>
              <a:rPr lang="de-DE" altLang="ja-JP" sz="2800" dirty="0" smtClean="0">
                <a:latin typeface="MS PGothic" pitchFamily="34" charset="-128"/>
                <a:ea typeface="MS PGothic" pitchFamily="34" charset="-128"/>
              </a:rPr>
              <a:t>Mose </a:t>
            </a:r>
            <a:r>
              <a:rPr lang="ja-JP" altLang="de-DE" sz="2800" dirty="0" smtClean="0">
                <a:latin typeface="MS PGothic" pitchFamily="34" charset="-128"/>
                <a:ea typeface="MS PGothic" pitchFamily="34" charset="-128"/>
              </a:rPr>
              <a:t>　　</a:t>
            </a:r>
            <a:endParaRPr lang="de-DE" altLang="de-DE" sz="2800" b="1"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2" name="Titel 1"/>
          <p:cNvSpPr>
            <a:spLocks noGrp="1"/>
          </p:cNvSpPr>
          <p:nvPr>
            <p:ph type="title"/>
          </p:nvPr>
        </p:nvSpPr>
        <p:spPr>
          <a:xfrm>
            <a:off x="518864" y="476672"/>
            <a:ext cx="8229600" cy="3744416"/>
          </a:xfrm>
        </p:spPr>
        <p:txBody>
          <a:bodyPr/>
          <a:lstStyle/>
          <a:p>
            <a:r>
              <a:rPr lang="ja-JP" altLang="de-DE" sz="2800" dirty="0" smtClean="0"/>
              <a:t>シリーズ</a:t>
            </a:r>
            <a:r>
              <a:rPr lang="de-DE" altLang="ja-JP" sz="3600" dirty="0" smtClean="0"/>
              <a:t/>
            </a:r>
            <a:br>
              <a:rPr lang="de-DE" altLang="ja-JP" sz="3600" dirty="0" smtClean="0"/>
            </a:br>
            <a:r>
              <a:rPr lang="ja-JP" altLang="de-DE" sz="2800" dirty="0" smtClean="0"/>
              <a:t>旧</a:t>
            </a:r>
            <a:r>
              <a:rPr lang="ja-JP" altLang="de-DE" sz="2800" dirty="0"/>
              <a:t>約聖書</a:t>
            </a:r>
            <a:r>
              <a:rPr lang="ja-JP" altLang="de-DE" sz="2800" dirty="0" smtClean="0"/>
              <a:t>に記されてるキリストの救い　</a:t>
            </a:r>
            <a:r>
              <a:rPr lang="de-DE" altLang="ja-JP" sz="2800" dirty="0" smtClean="0"/>
              <a:t>No.3</a:t>
            </a:r>
            <a:r>
              <a:rPr lang="de-DE" altLang="ja-JP" sz="3200" b="1" dirty="0" smtClean="0"/>
              <a:t/>
            </a:r>
            <a:br>
              <a:rPr lang="de-DE" altLang="ja-JP" sz="3200" b="1" dirty="0" smtClean="0"/>
            </a:br>
            <a:r>
              <a:rPr lang="de-DE" altLang="ja-JP" b="1" dirty="0"/>
              <a:t/>
            </a:r>
            <a:br>
              <a:rPr lang="de-DE" altLang="ja-JP" b="1" dirty="0"/>
            </a:br>
            <a:r>
              <a:rPr lang="ja-JP" altLang="de-DE" b="1" dirty="0" smtClean="0"/>
              <a:t>神との和解・</a:t>
            </a:r>
            <a:r>
              <a:rPr lang="ja-JP" altLang="de-DE" sz="4000" b="1" dirty="0" smtClean="0"/>
              <a:t>贖罪の日のお祝い</a:t>
            </a:r>
            <a:r>
              <a:rPr lang="de-DE" altLang="ja-JP" sz="4000" b="1" dirty="0" smtClean="0"/>
              <a:t/>
            </a:r>
            <a:br>
              <a:rPr lang="de-DE" altLang="ja-JP" sz="4000" b="1" dirty="0" smtClean="0"/>
            </a:br>
            <a:r>
              <a:rPr lang="de-DE" altLang="ja-JP" sz="3200" b="1" dirty="0" smtClean="0"/>
              <a:t>Versöhnung mit Gott - </a:t>
            </a:r>
            <a:br>
              <a:rPr lang="de-DE" altLang="ja-JP" sz="3200" b="1" dirty="0" smtClean="0"/>
            </a:br>
            <a:r>
              <a:rPr lang="de-DE" altLang="ja-JP" sz="2800" b="1" dirty="0" smtClean="0"/>
              <a:t>Der </a:t>
            </a:r>
            <a:r>
              <a:rPr lang="de-DE" altLang="ja-JP" sz="2800" b="1" dirty="0" err="1" smtClean="0"/>
              <a:t>grosse</a:t>
            </a:r>
            <a:r>
              <a:rPr lang="de-DE" altLang="ja-JP" sz="2800" b="1" dirty="0" smtClean="0"/>
              <a:t> Versöhnungstag</a:t>
            </a:r>
            <a:endParaRPr lang="de-DE"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6" y="1052736"/>
            <a:ext cx="6933770" cy="529969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5" name="Abgerundetes Rechteck 4"/>
          <p:cNvSpPr/>
          <p:nvPr/>
        </p:nvSpPr>
        <p:spPr>
          <a:xfrm>
            <a:off x="38496" y="1069988"/>
            <a:ext cx="1872208" cy="5269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982768" y="1019637"/>
            <a:ext cx="2138887" cy="5309146"/>
          </a:xfrm>
          <a:prstGeom prst="rect">
            <a:avLst/>
          </a:prstGeom>
          <a:noFill/>
          <a:ln>
            <a:solidFill>
              <a:schemeClr val="tx1"/>
            </a:solidFill>
          </a:ln>
        </p:spPr>
        <p:txBody>
          <a:bodyPr wrap="square" rtlCol="0">
            <a:spAutoFit/>
          </a:bodyPr>
          <a:lstStyle/>
          <a:p>
            <a:r>
              <a:rPr lang="ja-JP" altLang="de-DE" dirty="0" smtClean="0">
                <a:solidFill>
                  <a:srgbClr val="FF0000"/>
                </a:solidFill>
              </a:rPr>
              <a:t>中庭</a:t>
            </a:r>
            <a:endParaRPr lang="de-DE" altLang="ja-JP" dirty="0" smtClean="0">
              <a:solidFill>
                <a:srgbClr val="FF0000"/>
              </a:solidFill>
            </a:endParaRPr>
          </a:p>
          <a:p>
            <a:pPr marL="85725" indent="-85725">
              <a:buFont typeface="Arial" panose="020B0604020202020204" pitchFamily="34" charset="0"/>
              <a:buChar char="•"/>
            </a:pPr>
            <a:r>
              <a:rPr lang="ja-JP" altLang="de-DE" dirty="0" smtClean="0"/>
              <a:t>祭壇　</a:t>
            </a:r>
            <a:r>
              <a:rPr lang="de-DE" altLang="ja-JP" dirty="0" smtClean="0"/>
              <a:t>Altar</a:t>
            </a:r>
          </a:p>
          <a:p>
            <a:pPr marL="85725" indent="-85725">
              <a:buFont typeface="Arial" panose="020B0604020202020204" pitchFamily="34" charset="0"/>
              <a:buChar char="•"/>
            </a:pPr>
            <a:r>
              <a:rPr lang="ja-JP" altLang="de-DE" dirty="0" smtClean="0"/>
              <a:t>洗盤</a:t>
            </a:r>
            <a:r>
              <a:rPr lang="de-DE" altLang="ja-JP" dirty="0" smtClean="0"/>
              <a:t>Waschbecken</a:t>
            </a:r>
          </a:p>
          <a:p>
            <a:pPr marL="85725" indent="-85725">
              <a:spcBef>
                <a:spcPts val="600"/>
              </a:spcBef>
            </a:pPr>
            <a:r>
              <a:rPr lang="ja-JP" altLang="de-DE" dirty="0" smtClean="0">
                <a:solidFill>
                  <a:srgbClr val="FF0000"/>
                </a:solidFill>
              </a:rPr>
              <a:t>聖所</a:t>
            </a:r>
            <a:endParaRPr lang="de-DE" altLang="ja-JP" dirty="0" smtClean="0">
              <a:solidFill>
                <a:srgbClr val="FF0000"/>
              </a:solidFill>
            </a:endParaRPr>
          </a:p>
          <a:p>
            <a:pPr marL="85725" indent="-85725">
              <a:buFont typeface="Arial" panose="020B0604020202020204" pitchFamily="34" charset="0"/>
              <a:buChar char="•"/>
            </a:pPr>
            <a:r>
              <a:rPr lang="ja-JP" altLang="de-DE" dirty="0"/>
              <a:t>金の燭</a:t>
            </a:r>
            <a:r>
              <a:rPr lang="ja-JP" altLang="de-DE" dirty="0" smtClean="0"/>
              <a:t>台</a:t>
            </a:r>
            <a:r>
              <a:rPr lang="ja-JP" altLang="de-DE" dirty="0"/>
              <a:t>　</a:t>
            </a:r>
            <a:r>
              <a:rPr lang="de-DE" altLang="ja-JP" sz="1700" dirty="0" smtClean="0"/>
              <a:t>Goldener Leuchter</a:t>
            </a:r>
          </a:p>
          <a:p>
            <a:pPr marL="85725" indent="-85725">
              <a:buFont typeface="Arial" panose="020B0604020202020204" pitchFamily="34" charset="0"/>
              <a:buChar char="•"/>
            </a:pPr>
            <a:r>
              <a:rPr lang="ja-JP" altLang="de-DE" sz="1700" dirty="0"/>
              <a:t>備えのパンの</a:t>
            </a:r>
            <a:r>
              <a:rPr lang="ja-JP" altLang="de-DE" sz="1700" dirty="0" smtClean="0"/>
              <a:t>机</a:t>
            </a:r>
            <a:r>
              <a:rPr lang="de-DE" altLang="ja-JP" sz="1700" dirty="0" smtClean="0"/>
              <a:t>Schaubrottisch</a:t>
            </a:r>
          </a:p>
          <a:p>
            <a:pPr marL="85725" indent="-85725">
              <a:buFont typeface="Arial" panose="020B0604020202020204" pitchFamily="34" charset="0"/>
              <a:buChar char="•"/>
            </a:pPr>
            <a:r>
              <a:rPr lang="ja-JP" altLang="de-DE" sz="1700" dirty="0"/>
              <a:t>香の祭</a:t>
            </a:r>
            <a:r>
              <a:rPr lang="ja-JP" altLang="de-DE" sz="1700" dirty="0" smtClean="0"/>
              <a:t>壇　</a:t>
            </a:r>
            <a:r>
              <a:rPr lang="de-DE" altLang="ja-JP" sz="1700" dirty="0" smtClean="0"/>
              <a:t>Räucheraltar</a:t>
            </a:r>
          </a:p>
          <a:p>
            <a:pPr>
              <a:spcBef>
                <a:spcPts val="600"/>
              </a:spcBef>
            </a:pPr>
            <a:r>
              <a:rPr lang="ja-JP" altLang="de-DE" sz="1700" dirty="0" smtClean="0">
                <a:solidFill>
                  <a:srgbClr val="FF0000"/>
                </a:solidFill>
              </a:rPr>
              <a:t>至聖所</a:t>
            </a:r>
            <a:endParaRPr lang="de-DE" altLang="ja-JP" sz="1700" dirty="0" smtClean="0">
              <a:solidFill>
                <a:srgbClr val="FF0000"/>
              </a:solidFill>
            </a:endParaRPr>
          </a:p>
          <a:p>
            <a:pPr marL="85725" indent="-85725">
              <a:buFont typeface="Arial" panose="020B0604020202020204" pitchFamily="34" charset="0"/>
              <a:buChar char="•"/>
            </a:pPr>
            <a:r>
              <a:rPr lang="ja-JP" altLang="de-DE" sz="1700" dirty="0"/>
              <a:t>契約</a:t>
            </a:r>
            <a:r>
              <a:rPr lang="ja-JP" altLang="de-DE" sz="1700" dirty="0" smtClean="0"/>
              <a:t>の箱、</a:t>
            </a:r>
            <a:endParaRPr lang="de-DE" altLang="ja-JP" sz="1700" dirty="0" smtClean="0"/>
          </a:p>
          <a:p>
            <a:r>
              <a:rPr lang="ja-JP" altLang="de-DE" sz="1700" dirty="0" smtClean="0"/>
              <a:t>　　証しの箱 </a:t>
            </a:r>
            <a:endParaRPr lang="de-DE" altLang="ja-JP" sz="1700" dirty="0" smtClean="0"/>
          </a:p>
          <a:p>
            <a:r>
              <a:rPr lang="de-DE" altLang="ja-JP" sz="1700" dirty="0"/>
              <a:t> </a:t>
            </a:r>
            <a:r>
              <a:rPr lang="de-DE" altLang="ja-JP" sz="1700" dirty="0" smtClean="0"/>
              <a:t>   </a:t>
            </a:r>
            <a:r>
              <a:rPr lang="ja-JP" altLang="de-DE" sz="1700" dirty="0" smtClean="0"/>
              <a:t>  </a:t>
            </a:r>
            <a:r>
              <a:rPr lang="de-DE" altLang="ja-JP" sz="1700" dirty="0" smtClean="0"/>
              <a:t>Bundeslade</a:t>
            </a:r>
          </a:p>
          <a:p>
            <a:pPr marL="85725" indent="-85725">
              <a:buFont typeface="Arial" panose="020B0604020202020204" pitchFamily="34" charset="0"/>
              <a:buChar char="•"/>
            </a:pPr>
            <a:r>
              <a:rPr lang="ja-JP" altLang="de-DE" sz="1700" dirty="0"/>
              <a:t>贖い</a:t>
            </a:r>
            <a:r>
              <a:rPr lang="ja-JP" altLang="de-DE" sz="1700" dirty="0" smtClean="0"/>
              <a:t>の蓋、なだめの蓋　</a:t>
            </a:r>
            <a:r>
              <a:rPr lang="de-DE" altLang="ja-JP" sz="1700" dirty="0" smtClean="0"/>
              <a:t>Sühnedeckel, Gnadenthron</a:t>
            </a:r>
            <a:endParaRPr lang="de-DE" dirty="0"/>
          </a:p>
        </p:txBody>
      </p:sp>
      <p:sp>
        <p:nvSpPr>
          <p:cNvPr id="9" name="Textfeld 8"/>
          <p:cNvSpPr txBox="1"/>
          <p:nvPr/>
        </p:nvSpPr>
        <p:spPr>
          <a:xfrm>
            <a:off x="467544" y="188640"/>
            <a:ext cx="8280920" cy="830997"/>
          </a:xfrm>
          <a:prstGeom prst="rect">
            <a:avLst/>
          </a:prstGeom>
          <a:noFill/>
        </p:spPr>
        <p:txBody>
          <a:bodyPr wrap="square" rtlCol="0">
            <a:spAutoFit/>
          </a:bodyPr>
          <a:lstStyle/>
          <a:p>
            <a:r>
              <a:rPr lang="ja-JP" altLang="de-DE" sz="2400" dirty="0"/>
              <a:t>聖なる幕</a:t>
            </a:r>
            <a:r>
              <a:rPr lang="ja-JP" altLang="de-DE" sz="2400" dirty="0" smtClean="0"/>
              <a:t>屋・会見の天幕  　　　　　</a:t>
            </a:r>
            <a:r>
              <a:rPr lang="de-DE" altLang="ja-JP" sz="2400" dirty="0" smtClean="0"/>
              <a:t>2.Mose</a:t>
            </a:r>
            <a:r>
              <a:rPr lang="ja-JP" altLang="de-DE" sz="2400" dirty="0" smtClean="0"/>
              <a:t> 出</a:t>
            </a:r>
            <a:r>
              <a:rPr lang="de-DE" altLang="ja-JP" sz="2400" dirty="0" smtClean="0"/>
              <a:t>25</a:t>
            </a:r>
            <a:r>
              <a:rPr lang="ja-JP" altLang="de-DE" sz="2400" dirty="0" smtClean="0"/>
              <a:t>章・</a:t>
            </a:r>
            <a:r>
              <a:rPr lang="de-DE" altLang="ja-JP" sz="2400" dirty="0" smtClean="0"/>
              <a:t>40</a:t>
            </a:r>
            <a:r>
              <a:rPr lang="ja-JP" altLang="de-DE" sz="2400" dirty="0" smtClean="0"/>
              <a:t>章</a:t>
            </a:r>
            <a:endParaRPr lang="de-DE" altLang="ja-JP" sz="2400" dirty="0" smtClean="0"/>
          </a:p>
          <a:p>
            <a:r>
              <a:rPr lang="de-DE" altLang="ja-JP" sz="2400" dirty="0"/>
              <a:t>Die </a:t>
            </a:r>
            <a:r>
              <a:rPr lang="de-DE" altLang="ja-JP" sz="2400" dirty="0" smtClean="0"/>
              <a:t>Stiftshütte </a:t>
            </a:r>
            <a:r>
              <a:rPr lang="de-DE" altLang="ja-JP" sz="2400" dirty="0"/>
              <a:t>/ das </a:t>
            </a:r>
            <a:r>
              <a:rPr lang="de-DE" altLang="ja-JP" sz="2400" dirty="0" smtClean="0"/>
              <a:t>Zelt </a:t>
            </a:r>
            <a:r>
              <a:rPr lang="de-DE" altLang="ja-JP" sz="2400" dirty="0"/>
              <a:t>der Versammlung/ </a:t>
            </a:r>
            <a:r>
              <a:rPr lang="de-DE" altLang="ja-JP" sz="2400" dirty="0" smtClean="0"/>
              <a:t>Zusammenkunft</a:t>
            </a:r>
            <a:endParaRPr lang="de-DE" sz="2400" dirty="0"/>
          </a:p>
        </p:txBody>
      </p:sp>
    </p:spTree>
    <p:extLst>
      <p:ext uri="{BB962C8B-B14F-4D97-AF65-F5344CB8AC3E}">
        <p14:creationId xmlns:p14="http://schemas.microsoft.com/office/powerpoint/2010/main" val="135138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6" y="1052736"/>
            <a:ext cx="6933770" cy="529969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5" name="Abgerundetes Rechteck 4"/>
          <p:cNvSpPr/>
          <p:nvPr/>
        </p:nvSpPr>
        <p:spPr>
          <a:xfrm>
            <a:off x="38496" y="1069988"/>
            <a:ext cx="1872208" cy="5269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982768" y="1019637"/>
            <a:ext cx="2138887" cy="5309146"/>
          </a:xfrm>
          <a:prstGeom prst="rect">
            <a:avLst/>
          </a:prstGeom>
          <a:noFill/>
          <a:ln>
            <a:solidFill>
              <a:schemeClr val="tx1"/>
            </a:solidFill>
          </a:ln>
        </p:spPr>
        <p:txBody>
          <a:bodyPr wrap="square" rtlCol="0">
            <a:spAutoFit/>
          </a:bodyPr>
          <a:lstStyle/>
          <a:p>
            <a:r>
              <a:rPr lang="ja-JP" altLang="de-DE" dirty="0" smtClean="0">
                <a:solidFill>
                  <a:srgbClr val="FF0000"/>
                </a:solidFill>
              </a:rPr>
              <a:t>中庭</a:t>
            </a:r>
            <a:endParaRPr lang="de-DE" altLang="ja-JP" dirty="0" smtClean="0">
              <a:solidFill>
                <a:srgbClr val="FF0000"/>
              </a:solidFill>
            </a:endParaRPr>
          </a:p>
          <a:p>
            <a:pPr marL="85725" indent="-85725">
              <a:buFont typeface="Arial" panose="020B0604020202020204" pitchFamily="34" charset="0"/>
              <a:buChar char="•"/>
            </a:pPr>
            <a:r>
              <a:rPr lang="ja-JP" altLang="de-DE" dirty="0" smtClean="0"/>
              <a:t>祭壇　</a:t>
            </a:r>
            <a:r>
              <a:rPr lang="de-DE" altLang="ja-JP" dirty="0" smtClean="0"/>
              <a:t>Altar</a:t>
            </a:r>
          </a:p>
          <a:p>
            <a:pPr marL="85725" indent="-85725">
              <a:buFont typeface="Arial" panose="020B0604020202020204" pitchFamily="34" charset="0"/>
              <a:buChar char="•"/>
            </a:pPr>
            <a:r>
              <a:rPr lang="ja-JP" altLang="de-DE" dirty="0" smtClean="0"/>
              <a:t>洗盤</a:t>
            </a:r>
            <a:r>
              <a:rPr lang="de-DE" altLang="ja-JP" dirty="0" smtClean="0"/>
              <a:t>Waschbecken</a:t>
            </a:r>
          </a:p>
          <a:p>
            <a:pPr marL="85725" indent="-85725">
              <a:spcBef>
                <a:spcPts val="600"/>
              </a:spcBef>
            </a:pPr>
            <a:r>
              <a:rPr lang="ja-JP" altLang="de-DE" dirty="0" smtClean="0">
                <a:solidFill>
                  <a:srgbClr val="FF0000"/>
                </a:solidFill>
              </a:rPr>
              <a:t>聖所</a:t>
            </a:r>
            <a:endParaRPr lang="de-DE" altLang="ja-JP" dirty="0" smtClean="0">
              <a:solidFill>
                <a:srgbClr val="FF0000"/>
              </a:solidFill>
            </a:endParaRPr>
          </a:p>
          <a:p>
            <a:pPr marL="85725" indent="-85725">
              <a:buFont typeface="Arial" panose="020B0604020202020204" pitchFamily="34" charset="0"/>
              <a:buChar char="•"/>
            </a:pPr>
            <a:r>
              <a:rPr lang="ja-JP" altLang="de-DE" dirty="0"/>
              <a:t>金の燭</a:t>
            </a:r>
            <a:r>
              <a:rPr lang="ja-JP" altLang="de-DE" dirty="0" smtClean="0"/>
              <a:t>台</a:t>
            </a:r>
            <a:r>
              <a:rPr lang="ja-JP" altLang="de-DE" dirty="0"/>
              <a:t>　</a:t>
            </a:r>
            <a:r>
              <a:rPr lang="de-DE" altLang="ja-JP" sz="1700" dirty="0" smtClean="0"/>
              <a:t>Goldener Leuchter</a:t>
            </a:r>
          </a:p>
          <a:p>
            <a:pPr marL="85725" indent="-85725">
              <a:buFont typeface="Arial" panose="020B0604020202020204" pitchFamily="34" charset="0"/>
              <a:buChar char="•"/>
            </a:pPr>
            <a:r>
              <a:rPr lang="ja-JP" altLang="de-DE" sz="1700" dirty="0"/>
              <a:t>備えのパンの</a:t>
            </a:r>
            <a:r>
              <a:rPr lang="ja-JP" altLang="de-DE" sz="1700" dirty="0" smtClean="0"/>
              <a:t>机</a:t>
            </a:r>
            <a:r>
              <a:rPr lang="de-DE" altLang="ja-JP" sz="1700" dirty="0" smtClean="0"/>
              <a:t>Schaubrottisch</a:t>
            </a:r>
          </a:p>
          <a:p>
            <a:pPr marL="85725" indent="-85725">
              <a:buFont typeface="Arial" panose="020B0604020202020204" pitchFamily="34" charset="0"/>
              <a:buChar char="•"/>
            </a:pPr>
            <a:r>
              <a:rPr lang="ja-JP" altLang="de-DE" sz="1700" dirty="0"/>
              <a:t>香の祭</a:t>
            </a:r>
            <a:r>
              <a:rPr lang="ja-JP" altLang="de-DE" sz="1700" dirty="0" smtClean="0"/>
              <a:t>壇　</a:t>
            </a:r>
            <a:r>
              <a:rPr lang="de-DE" altLang="ja-JP" sz="1700" dirty="0" smtClean="0"/>
              <a:t>Räucheraltar</a:t>
            </a:r>
          </a:p>
          <a:p>
            <a:pPr>
              <a:spcBef>
                <a:spcPts val="600"/>
              </a:spcBef>
            </a:pPr>
            <a:r>
              <a:rPr lang="ja-JP" altLang="de-DE" sz="1700" dirty="0" smtClean="0">
                <a:solidFill>
                  <a:srgbClr val="FF0000"/>
                </a:solidFill>
              </a:rPr>
              <a:t>至聖所</a:t>
            </a:r>
            <a:endParaRPr lang="de-DE" altLang="ja-JP" sz="1700" dirty="0" smtClean="0">
              <a:solidFill>
                <a:srgbClr val="FF0000"/>
              </a:solidFill>
            </a:endParaRPr>
          </a:p>
          <a:p>
            <a:pPr marL="85725" indent="-85725">
              <a:buFont typeface="Arial" panose="020B0604020202020204" pitchFamily="34" charset="0"/>
              <a:buChar char="•"/>
            </a:pPr>
            <a:r>
              <a:rPr lang="ja-JP" altLang="de-DE" sz="1700" dirty="0"/>
              <a:t>契約</a:t>
            </a:r>
            <a:r>
              <a:rPr lang="ja-JP" altLang="de-DE" sz="1700" dirty="0" smtClean="0"/>
              <a:t>の箱、</a:t>
            </a:r>
            <a:endParaRPr lang="de-DE" altLang="ja-JP" sz="1700" dirty="0" smtClean="0"/>
          </a:p>
          <a:p>
            <a:r>
              <a:rPr lang="ja-JP" altLang="de-DE" sz="1700" dirty="0" smtClean="0"/>
              <a:t>　　証しの箱 </a:t>
            </a:r>
            <a:endParaRPr lang="de-DE" altLang="ja-JP" sz="1700" dirty="0" smtClean="0"/>
          </a:p>
          <a:p>
            <a:r>
              <a:rPr lang="de-DE" altLang="ja-JP" sz="1700" dirty="0"/>
              <a:t> </a:t>
            </a:r>
            <a:r>
              <a:rPr lang="de-DE" altLang="ja-JP" sz="1700" dirty="0" smtClean="0"/>
              <a:t>   </a:t>
            </a:r>
            <a:r>
              <a:rPr lang="ja-JP" altLang="de-DE" sz="1700" dirty="0" smtClean="0"/>
              <a:t>  </a:t>
            </a:r>
            <a:r>
              <a:rPr lang="de-DE" altLang="ja-JP" sz="1700" dirty="0" smtClean="0"/>
              <a:t>Bundeslade</a:t>
            </a:r>
          </a:p>
          <a:p>
            <a:pPr marL="85725" indent="-85725">
              <a:buFont typeface="Arial" panose="020B0604020202020204" pitchFamily="34" charset="0"/>
              <a:buChar char="•"/>
            </a:pPr>
            <a:r>
              <a:rPr lang="ja-JP" altLang="de-DE" sz="1700" dirty="0"/>
              <a:t>贖い</a:t>
            </a:r>
            <a:r>
              <a:rPr lang="ja-JP" altLang="de-DE" sz="1700" dirty="0" smtClean="0"/>
              <a:t>の蓋、なだめの蓋　</a:t>
            </a:r>
            <a:r>
              <a:rPr lang="de-DE" altLang="ja-JP" sz="1700" dirty="0" smtClean="0"/>
              <a:t>Sühnedeckel, Gnadenthron</a:t>
            </a:r>
            <a:endParaRPr lang="de-DE" dirty="0"/>
          </a:p>
        </p:txBody>
      </p:sp>
      <p:pic>
        <p:nvPicPr>
          <p:cNvPr id="6146" name="Picture 2" descr="Bildergebnis für Bundesl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4710893"/>
            <a:ext cx="2354923" cy="132464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67544" y="188640"/>
            <a:ext cx="8280920" cy="830997"/>
          </a:xfrm>
          <a:prstGeom prst="rect">
            <a:avLst/>
          </a:prstGeom>
          <a:noFill/>
        </p:spPr>
        <p:txBody>
          <a:bodyPr wrap="square" rtlCol="0">
            <a:spAutoFit/>
          </a:bodyPr>
          <a:lstStyle/>
          <a:p>
            <a:r>
              <a:rPr lang="ja-JP" altLang="de-DE" sz="2400" dirty="0"/>
              <a:t>聖なる幕</a:t>
            </a:r>
            <a:r>
              <a:rPr lang="ja-JP" altLang="de-DE" sz="2400" dirty="0" smtClean="0"/>
              <a:t>屋・会見の天幕  　　　　　</a:t>
            </a:r>
            <a:r>
              <a:rPr lang="de-DE" altLang="ja-JP" sz="2400" dirty="0" smtClean="0"/>
              <a:t>2.Mose</a:t>
            </a:r>
            <a:r>
              <a:rPr lang="ja-JP" altLang="de-DE" sz="2400" dirty="0" smtClean="0"/>
              <a:t> 出</a:t>
            </a:r>
            <a:r>
              <a:rPr lang="de-DE" altLang="ja-JP" sz="2400" dirty="0" smtClean="0"/>
              <a:t>25</a:t>
            </a:r>
            <a:r>
              <a:rPr lang="ja-JP" altLang="de-DE" sz="2400" dirty="0" smtClean="0"/>
              <a:t>章・</a:t>
            </a:r>
            <a:r>
              <a:rPr lang="de-DE" altLang="ja-JP" sz="2400" dirty="0" smtClean="0"/>
              <a:t>40</a:t>
            </a:r>
            <a:r>
              <a:rPr lang="ja-JP" altLang="de-DE" sz="2400" dirty="0" smtClean="0"/>
              <a:t>章</a:t>
            </a:r>
            <a:endParaRPr lang="de-DE" altLang="ja-JP" sz="2400" dirty="0" smtClean="0"/>
          </a:p>
          <a:p>
            <a:r>
              <a:rPr lang="de-DE" altLang="ja-JP" sz="2400" dirty="0"/>
              <a:t>Die </a:t>
            </a:r>
            <a:r>
              <a:rPr lang="de-DE" altLang="ja-JP" sz="2400" dirty="0" smtClean="0"/>
              <a:t>Stiftshütte </a:t>
            </a:r>
            <a:r>
              <a:rPr lang="de-DE" altLang="ja-JP" sz="2400" dirty="0"/>
              <a:t>/ das </a:t>
            </a:r>
            <a:r>
              <a:rPr lang="de-DE" altLang="ja-JP" sz="2400" dirty="0" smtClean="0"/>
              <a:t>Zelt </a:t>
            </a:r>
            <a:r>
              <a:rPr lang="de-DE" altLang="ja-JP" sz="2400" dirty="0"/>
              <a:t>der Versammlung/ </a:t>
            </a:r>
            <a:r>
              <a:rPr lang="de-DE" altLang="ja-JP" sz="2400" dirty="0" smtClean="0"/>
              <a:t>Zusammenkunft</a:t>
            </a:r>
            <a:endParaRPr lang="de-DE" sz="2400" dirty="0"/>
          </a:p>
        </p:txBody>
      </p:sp>
    </p:spTree>
    <p:extLst>
      <p:ext uri="{BB962C8B-B14F-4D97-AF65-F5344CB8AC3E}">
        <p14:creationId xmlns:p14="http://schemas.microsoft.com/office/powerpoint/2010/main" val="394762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3" name="Textfeld 2"/>
          <p:cNvSpPr txBox="1"/>
          <p:nvPr/>
        </p:nvSpPr>
        <p:spPr>
          <a:xfrm>
            <a:off x="395536" y="332656"/>
            <a:ext cx="8640959" cy="1938992"/>
          </a:xfrm>
          <a:prstGeom prst="rect">
            <a:avLst/>
          </a:prstGeom>
          <a:noFill/>
        </p:spPr>
        <p:txBody>
          <a:bodyPr wrap="square" rtlCol="0">
            <a:spAutoFit/>
          </a:bodyPr>
          <a:lstStyle/>
          <a:p>
            <a:r>
              <a:rPr lang="ja-JP" altLang="de-DE" sz="2400" u="sng" dirty="0" smtClean="0"/>
              <a:t>ささげ物の種類 </a:t>
            </a:r>
            <a:r>
              <a:rPr lang="de-DE" altLang="ja-JP" sz="2000" u="sng" dirty="0" smtClean="0"/>
              <a:t>Verschiedene Opfer </a:t>
            </a:r>
            <a:r>
              <a:rPr lang="de-DE" altLang="ja-JP" sz="2400" u="sng" dirty="0" smtClean="0"/>
              <a:t>(</a:t>
            </a:r>
            <a:r>
              <a:rPr lang="ja-JP" altLang="de-DE" sz="2400" u="sng" dirty="0" smtClean="0"/>
              <a:t>レビ記  </a:t>
            </a:r>
            <a:r>
              <a:rPr lang="de-DE" altLang="ja-JP" sz="2400" u="sng" dirty="0" smtClean="0"/>
              <a:t>3.Mose  1</a:t>
            </a:r>
            <a:r>
              <a:rPr lang="ja-JP" altLang="de-DE" sz="2400" u="sng" dirty="0" smtClean="0"/>
              <a:t>章</a:t>
            </a:r>
            <a:r>
              <a:rPr lang="de-DE" altLang="ja-JP" sz="2400" u="sng" dirty="0" smtClean="0"/>
              <a:t>-4</a:t>
            </a:r>
            <a:r>
              <a:rPr lang="ja-JP" altLang="de-DE" sz="2400" u="sng" dirty="0" smtClean="0"/>
              <a:t>章</a:t>
            </a:r>
            <a:r>
              <a:rPr lang="de-DE" altLang="ja-JP" sz="2400" u="sng" dirty="0" smtClean="0"/>
              <a:t>)</a:t>
            </a:r>
          </a:p>
          <a:p>
            <a:endParaRPr lang="de-DE" altLang="ja-JP" sz="2400" dirty="0"/>
          </a:p>
          <a:p>
            <a:r>
              <a:rPr lang="ja-JP" altLang="de-DE" sz="2400" dirty="0" smtClean="0"/>
              <a:t>①罪の清めのささげ物　 </a:t>
            </a:r>
            <a:r>
              <a:rPr lang="ja-JP" altLang="de-DE" sz="2200" dirty="0" smtClean="0"/>
              <a:t>（血がささげられ、肉は祭司たちに）</a:t>
            </a:r>
            <a:endParaRPr lang="de-DE" altLang="ja-JP" sz="2200" dirty="0" smtClean="0"/>
          </a:p>
          <a:p>
            <a:r>
              <a:rPr lang="de-DE" altLang="ja-JP" sz="2400" dirty="0" smtClean="0"/>
              <a:t>     </a:t>
            </a:r>
            <a:r>
              <a:rPr lang="de-DE" altLang="ja-JP" sz="2400" dirty="0" err="1" smtClean="0"/>
              <a:t>Sündopfer</a:t>
            </a:r>
            <a:r>
              <a:rPr lang="de-DE" altLang="ja-JP" sz="2400" dirty="0" smtClean="0"/>
              <a:t>, Schuldopfer</a:t>
            </a:r>
            <a:r>
              <a:rPr lang="ja-JP" altLang="de-DE" sz="2000" dirty="0" smtClean="0"/>
              <a:t>（</a:t>
            </a:r>
            <a:r>
              <a:rPr lang="de-DE" altLang="ja-JP" sz="2000" dirty="0" smtClean="0"/>
              <a:t>Blut wird geopfert,</a:t>
            </a:r>
            <a:r>
              <a:rPr lang="ja-JP" altLang="de-DE" sz="2000" dirty="0"/>
              <a:t> </a:t>
            </a:r>
            <a:r>
              <a:rPr lang="de-DE" altLang="ja-JP" sz="2000" dirty="0" smtClean="0"/>
              <a:t>Fleisch für Priester)</a:t>
            </a:r>
          </a:p>
          <a:p>
            <a:endParaRPr lang="de-DE" altLang="ja-JP" sz="2400" dirty="0" smtClean="0"/>
          </a:p>
        </p:txBody>
      </p:sp>
    </p:spTree>
    <p:extLst>
      <p:ext uri="{BB962C8B-B14F-4D97-AF65-F5344CB8AC3E}">
        <p14:creationId xmlns:p14="http://schemas.microsoft.com/office/powerpoint/2010/main" val="119323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3" name="Textfeld 2"/>
          <p:cNvSpPr txBox="1"/>
          <p:nvPr/>
        </p:nvSpPr>
        <p:spPr>
          <a:xfrm>
            <a:off x="395536" y="332656"/>
            <a:ext cx="8640959" cy="3785652"/>
          </a:xfrm>
          <a:prstGeom prst="rect">
            <a:avLst/>
          </a:prstGeom>
          <a:noFill/>
        </p:spPr>
        <p:txBody>
          <a:bodyPr wrap="square" rtlCol="0">
            <a:spAutoFit/>
          </a:bodyPr>
          <a:lstStyle/>
          <a:p>
            <a:r>
              <a:rPr lang="ja-JP" altLang="de-DE" sz="2400" u="sng" dirty="0" smtClean="0"/>
              <a:t>ささげ物の種類 </a:t>
            </a:r>
            <a:r>
              <a:rPr lang="de-DE" altLang="ja-JP" sz="2000" u="sng" dirty="0" smtClean="0"/>
              <a:t>Verschiedene Opfer </a:t>
            </a:r>
            <a:r>
              <a:rPr lang="de-DE" altLang="ja-JP" sz="2400" u="sng" dirty="0" smtClean="0"/>
              <a:t>(</a:t>
            </a:r>
            <a:r>
              <a:rPr lang="ja-JP" altLang="de-DE" sz="2400" u="sng" dirty="0" smtClean="0"/>
              <a:t>レビ記  </a:t>
            </a:r>
            <a:r>
              <a:rPr lang="de-DE" altLang="ja-JP" sz="2400" u="sng" dirty="0" smtClean="0"/>
              <a:t>3.Mose  1</a:t>
            </a:r>
            <a:r>
              <a:rPr lang="ja-JP" altLang="de-DE" sz="2400" u="sng" dirty="0" smtClean="0"/>
              <a:t>章</a:t>
            </a:r>
            <a:r>
              <a:rPr lang="de-DE" altLang="ja-JP" sz="2400" u="sng" dirty="0" smtClean="0"/>
              <a:t>-4</a:t>
            </a:r>
            <a:r>
              <a:rPr lang="ja-JP" altLang="de-DE" sz="2400" u="sng" dirty="0" smtClean="0"/>
              <a:t>章</a:t>
            </a:r>
            <a:r>
              <a:rPr lang="de-DE" altLang="ja-JP" sz="2400" u="sng" dirty="0" smtClean="0"/>
              <a:t>)</a:t>
            </a:r>
          </a:p>
          <a:p>
            <a:endParaRPr lang="de-DE" altLang="ja-JP" sz="2400" dirty="0"/>
          </a:p>
          <a:p>
            <a:r>
              <a:rPr lang="ja-JP" altLang="de-DE" sz="2400" dirty="0" smtClean="0"/>
              <a:t>①罪の清めのささげ物　 </a:t>
            </a:r>
            <a:r>
              <a:rPr lang="ja-JP" altLang="de-DE" sz="2200" dirty="0" smtClean="0"/>
              <a:t>（血がささげられ、肉は祭司たちに）</a:t>
            </a:r>
            <a:endParaRPr lang="de-DE" altLang="ja-JP" sz="2200" dirty="0" smtClean="0"/>
          </a:p>
          <a:p>
            <a:r>
              <a:rPr lang="de-DE" altLang="ja-JP" sz="2400" dirty="0" smtClean="0"/>
              <a:t>     </a:t>
            </a:r>
            <a:r>
              <a:rPr lang="de-DE" altLang="ja-JP" sz="2400" dirty="0" err="1" smtClean="0"/>
              <a:t>Sündopfer</a:t>
            </a:r>
            <a:r>
              <a:rPr lang="de-DE" altLang="ja-JP" sz="2400" dirty="0" smtClean="0"/>
              <a:t>, Schuldopfer</a:t>
            </a:r>
            <a:r>
              <a:rPr lang="ja-JP" altLang="de-DE" sz="2000" dirty="0" smtClean="0"/>
              <a:t>（</a:t>
            </a:r>
            <a:r>
              <a:rPr lang="de-DE" altLang="ja-JP" sz="2000" dirty="0" smtClean="0"/>
              <a:t>Blut wird geopfert,</a:t>
            </a:r>
            <a:r>
              <a:rPr lang="ja-JP" altLang="de-DE" sz="2000" dirty="0"/>
              <a:t> </a:t>
            </a:r>
            <a:r>
              <a:rPr lang="de-DE" altLang="ja-JP" sz="2000" dirty="0" smtClean="0"/>
              <a:t>Fleisch für Priester)</a:t>
            </a:r>
          </a:p>
          <a:p>
            <a:endParaRPr lang="de-DE" altLang="ja-JP" sz="2400" dirty="0" smtClean="0"/>
          </a:p>
          <a:p>
            <a:r>
              <a:rPr lang="ja-JP" altLang="de-DE" sz="2400" dirty="0" smtClean="0"/>
              <a:t>②全焼のささげ物　</a:t>
            </a:r>
            <a:r>
              <a:rPr lang="ja-JP" altLang="de-DE" sz="2200" dirty="0" smtClean="0"/>
              <a:t>（動物は完全に焼かれる）</a:t>
            </a:r>
            <a:endParaRPr lang="de-DE" altLang="ja-JP" sz="2200" dirty="0" smtClean="0"/>
          </a:p>
          <a:p>
            <a:r>
              <a:rPr lang="de-DE" altLang="ja-JP" sz="2400" dirty="0" smtClean="0"/>
              <a:t>     Brandopfer</a:t>
            </a:r>
            <a:r>
              <a:rPr lang="ja-JP" altLang="de-DE" sz="2400" dirty="0" smtClean="0"/>
              <a:t>　       </a:t>
            </a:r>
            <a:r>
              <a:rPr lang="ja-JP" altLang="de-DE" sz="2000" dirty="0" smtClean="0"/>
              <a:t>（</a:t>
            </a:r>
            <a:r>
              <a:rPr lang="de-DE" altLang="ja-JP" sz="2000" dirty="0" smtClean="0"/>
              <a:t>Das Tier wird ganz verbrannt</a:t>
            </a:r>
            <a:r>
              <a:rPr lang="ja-JP" altLang="de-DE" sz="2000" dirty="0" smtClean="0"/>
              <a:t>）</a:t>
            </a:r>
            <a:endParaRPr lang="de-DE" altLang="ja-JP" sz="2000" dirty="0" smtClean="0"/>
          </a:p>
          <a:p>
            <a:endParaRPr lang="de-DE" altLang="ja-JP" sz="2400" dirty="0" smtClean="0"/>
          </a:p>
          <a:p>
            <a:endParaRPr lang="de-DE" altLang="ja-JP" sz="2400" dirty="0" smtClean="0"/>
          </a:p>
          <a:p>
            <a:endParaRPr lang="de-DE" sz="2400" dirty="0"/>
          </a:p>
        </p:txBody>
      </p:sp>
    </p:spTree>
    <p:extLst>
      <p:ext uri="{BB962C8B-B14F-4D97-AF65-F5344CB8AC3E}">
        <p14:creationId xmlns:p14="http://schemas.microsoft.com/office/powerpoint/2010/main" val="257615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3" name="Textfeld 2"/>
          <p:cNvSpPr txBox="1"/>
          <p:nvPr/>
        </p:nvSpPr>
        <p:spPr>
          <a:xfrm>
            <a:off x="395536" y="332656"/>
            <a:ext cx="8640959" cy="4893647"/>
          </a:xfrm>
          <a:prstGeom prst="rect">
            <a:avLst/>
          </a:prstGeom>
          <a:noFill/>
        </p:spPr>
        <p:txBody>
          <a:bodyPr wrap="square" rtlCol="0">
            <a:spAutoFit/>
          </a:bodyPr>
          <a:lstStyle/>
          <a:p>
            <a:r>
              <a:rPr lang="ja-JP" altLang="de-DE" sz="2400" u="sng" dirty="0" smtClean="0"/>
              <a:t>ささげ物の種類 </a:t>
            </a:r>
            <a:r>
              <a:rPr lang="de-DE" altLang="ja-JP" sz="2000" u="sng" dirty="0" smtClean="0"/>
              <a:t>Verschiedene Opfer </a:t>
            </a:r>
            <a:r>
              <a:rPr lang="de-DE" altLang="ja-JP" sz="2400" u="sng" dirty="0" smtClean="0"/>
              <a:t>(</a:t>
            </a:r>
            <a:r>
              <a:rPr lang="ja-JP" altLang="de-DE" sz="2400" u="sng" dirty="0" smtClean="0"/>
              <a:t>レビ記  </a:t>
            </a:r>
            <a:r>
              <a:rPr lang="de-DE" altLang="ja-JP" sz="2400" u="sng" dirty="0" smtClean="0"/>
              <a:t>3.Mose  1</a:t>
            </a:r>
            <a:r>
              <a:rPr lang="ja-JP" altLang="de-DE" sz="2400" u="sng" dirty="0" smtClean="0"/>
              <a:t>章</a:t>
            </a:r>
            <a:r>
              <a:rPr lang="de-DE" altLang="ja-JP" sz="2400" u="sng" dirty="0" smtClean="0"/>
              <a:t>-4</a:t>
            </a:r>
            <a:r>
              <a:rPr lang="ja-JP" altLang="de-DE" sz="2400" u="sng" dirty="0" smtClean="0"/>
              <a:t>章</a:t>
            </a:r>
            <a:r>
              <a:rPr lang="de-DE" altLang="ja-JP" sz="2400" u="sng" dirty="0" smtClean="0"/>
              <a:t>)</a:t>
            </a:r>
          </a:p>
          <a:p>
            <a:endParaRPr lang="de-DE" altLang="ja-JP" sz="2400" dirty="0"/>
          </a:p>
          <a:p>
            <a:r>
              <a:rPr lang="ja-JP" altLang="de-DE" sz="2400" dirty="0" smtClean="0"/>
              <a:t>①罪の清めのささげ物　 </a:t>
            </a:r>
            <a:r>
              <a:rPr lang="ja-JP" altLang="de-DE" sz="2200" dirty="0" smtClean="0"/>
              <a:t>（血がささげられ、肉は祭司たちに）</a:t>
            </a:r>
            <a:endParaRPr lang="de-DE" altLang="ja-JP" sz="2200" dirty="0" smtClean="0"/>
          </a:p>
          <a:p>
            <a:r>
              <a:rPr lang="de-DE" altLang="ja-JP" sz="2400" dirty="0" smtClean="0"/>
              <a:t>     </a:t>
            </a:r>
            <a:r>
              <a:rPr lang="de-DE" altLang="ja-JP" sz="2400" dirty="0" err="1" smtClean="0"/>
              <a:t>Sündopfer</a:t>
            </a:r>
            <a:r>
              <a:rPr lang="de-DE" altLang="ja-JP" sz="2400" dirty="0" smtClean="0"/>
              <a:t>, Schuldopfer</a:t>
            </a:r>
            <a:r>
              <a:rPr lang="ja-JP" altLang="de-DE" sz="2000" dirty="0" smtClean="0"/>
              <a:t>（</a:t>
            </a:r>
            <a:r>
              <a:rPr lang="de-DE" altLang="ja-JP" sz="2000" dirty="0" smtClean="0"/>
              <a:t>Blut wird geopfert,</a:t>
            </a:r>
            <a:r>
              <a:rPr lang="ja-JP" altLang="de-DE" sz="2000" dirty="0"/>
              <a:t> </a:t>
            </a:r>
            <a:r>
              <a:rPr lang="de-DE" altLang="ja-JP" sz="2000" dirty="0" smtClean="0"/>
              <a:t>Fleisch für Priester)</a:t>
            </a:r>
          </a:p>
          <a:p>
            <a:endParaRPr lang="de-DE" altLang="ja-JP" sz="2400" dirty="0" smtClean="0"/>
          </a:p>
          <a:p>
            <a:r>
              <a:rPr lang="ja-JP" altLang="de-DE" sz="2400" dirty="0" smtClean="0"/>
              <a:t>②全焼のささげ物　</a:t>
            </a:r>
            <a:r>
              <a:rPr lang="ja-JP" altLang="de-DE" sz="2200" dirty="0" smtClean="0"/>
              <a:t>（動物は完全に焼かれる）</a:t>
            </a:r>
            <a:endParaRPr lang="de-DE" altLang="ja-JP" sz="2200" dirty="0" smtClean="0"/>
          </a:p>
          <a:p>
            <a:r>
              <a:rPr lang="de-DE" altLang="ja-JP" sz="2400" dirty="0" smtClean="0"/>
              <a:t>     Brandopfer</a:t>
            </a:r>
            <a:r>
              <a:rPr lang="ja-JP" altLang="de-DE" sz="2400" dirty="0" smtClean="0"/>
              <a:t>　       </a:t>
            </a:r>
            <a:r>
              <a:rPr lang="ja-JP" altLang="de-DE" sz="2000" dirty="0" smtClean="0"/>
              <a:t>（</a:t>
            </a:r>
            <a:r>
              <a:rPr lang="de-DE" altLang="ja-JP" sz="2000" dirty="0" smtClean="0"/>
              <a:t>Das Tier wird ganz verbrannt</a:t>
            </a:r>
            <a:r>
              <a:rPr lang="ja-JP" altLang="de-DE" sz="2000" dirty="0" smtClean="0"/>
              <a:t>）</a:t>
            </a:r>
            <a:endParaRPr lang="de-DE" altLang="ja-JP" sz="2000" dirty="0" smtClean="0"/>
          </a:p>
          <a:p>
            <a:endParaRPr lang="de-DE" altLang="ja-JP" sz="2400" dirty="0" smtClean="0"/>
          </a:p>
          <a:p>
            <a:r>
              <a:rPr lang="ja-JP" altLang="de-DE" sz="2400" dirty="0" smtClean="0"/>
              <a:t>③穀物のささげ物</a:t>
            </a:r>
            <a:r>
              <a:rPr lang="ja-JP" altLang="de-DE" sz="2200" dirty="0" smtClean="0"/>
              <a:t>（食物の一部分が焼かれ、残りは祭司たちに）</a:t>
            </a:r>
            <a:endParaRPr lang="de-DE" altLang="ja-JP" sz="2200" dirty="0" smtClean="0"/>
          </a:p>
          <a:p>
            <a:r>
              <a:rPr lang="de-DE" altLang="ja-JP" sz="2400" dirty="0" smtClean="0"/>
              <a:t>     Speiseopfer</a:t>
            </a:r>
            <a:r>
              <a:rPr lang="ja-JP" altLang="de-DE" sz="2400" dirty="0" smtClean="0"/>
              <a:t>　  </a:t>
            </a:r>
            <a:r>
              <a:rPr lang="de-DE" altLang="ja-JP" sz="2000" dirty="0" smtClean="0"/>
              <a:t>(Ein Teil des Getreides verbrannt, Rest für Priester</a:t>
            </a:r>
            <a:r>
              <a:rPr lang="ja-JP" altLang="de-DE" sz="2000" dirty="0" smtClean="0"/>
              <a:t>）</a:t>
            </a:r>
            <a:endParaRPr lang="de-DE" altLang="ja-JP" sz="2000" dirty="0" smtClean="0"/>
          </a:p>
          <a:p>
            <a:endParaRPr lang="de-DE" altLang="ja-JP" sz="2400" dirty="0" smtClean="0"/>
          </a:p>
          <a:p>
            <a:endParaRPr lang="de-DE" altLang="ja-JP" sz="2400" dirty="0" smtClean="0"/>
          </a:p>
          <a:p>
            <a:endParaRPr lang="de-DE" sz="2400" dirty="0"/>
          </a:p>
        </p:txBody>
      </p:sp>
    </p:spTree>
    <p:extLst>
      <p:ext uri="{BB962C8B-B14F-4D97-AF65-F5344CB8AC3E}">
        <p14:creationId xmlns:p14="http://schemas.microsoft.com/office/powerpoint/2010/main" val="211074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3" name="Textfeld 2"/>
          <p:cNvSpPr txBox="1"/>
          <p:nvPr/>
        </p:nvSpPr>
        <p:spPr>
          <a:xfrm>
            <a:off x="395536" y="332656"/>
            <a:ext cx="8640959" cy="7017306"/>
          </a:xfrm>
          <a:prstGeom prst="rect">
            <a:avLst/>
          </a:prstGeom>
          <a:noFill/>
        </p:spPr>
        <p:txBody>
          <a:bodyPr wrap="square" rtlCol="0">
            <a:spAutoFit/>
          </a:bodyPr>
          <a:lstStyle/>
          <a:p>
            <a:r>
              <a:rPr lang="ja-JP" altLang="de-DE" sz="2400" u="sng" dirty="0" smtClean="0"/>
              <a:t>ささげ物の種類 </a:t>
            </a:r>
            <a:r>
              <a:rPr lang="de-DE" altLang="ja-JP" sz="2000" u="sng" dirty="0" smtClean="0"/>
              <a:t>Verschiedene Opfer </a:t>
            </a:r>
            <a:r>
              <a:rPr lang="de-DE" altLang="ja-JP" sz="2400" u="sng" dirty="0" smtClean="0"/>
              <a:t>(</a:t>
            </a:r>
            <a:r>
              <a:rPr lang="ja-JP" altLang="de-DE" sz="2400" u="sng" dirty="0" smtClean="0"/>
              <a:t>レビ記  </a:t>
            </a:r>
            <a:r>
              <a:rPr lang="de-DE" altLang="ja-JP" sz="2400" u="sng" dirty="0" smtClean="0"/>
              <a:t>3.Mose  1</a:t>
            </a:r>
            <a:r>
              <a:rPr lang="ja-JP" altLang="de-DE" sz="2400" u="sng" dirty="0" smtClean="0"/>
              <a:t>章</a:t>
            </a:r>
            <a:r>
              <a:rPr lang="de-DE" altLang="ja-JP" sz="2400" u="sng" dirty="0" smtClean="0"/>
              <a:t>-4</a:t>
            </a:r>
            <a:r>
              <a:rPr lang="ja-JP" altLang="de-DE" sz="2400" u="sng" dirty="0" smtClean="0"/>
              <a:t>章</a:t>
            </a:r>
            <a:r>
              <a:rPr lang="de-DE" altLang="ja-JP" sz="2400" u="sng" dirty="0" smtClean="0"/>
              <a:t>)</a:t>
            </a:r>
          </a:p>
          <a:p>
            <a:endParaRPr lang="de-DE" altLang="ja-JP" sz="2400" dirty="0"/>
          </a:p>
          <a:p>
            <a:r>
              <a:rPr lang="ja-JP" altLang="de-DE" sz="2400" dirty="0" smtClean="0"/>
              <a:t>①罪の清めのささげ物　 </a:t>
            </a:r>
            <a:r>
              <a:rPr lang="ja-JP" altLang="de-DE" sz="2200" dirty="0" smtClean="0"/>
              <a:t>（血がささげられ、肉は祭司たちに）</a:t>
            </a:r>
            <a:endParaRPr lang="de-DE" altLang="ja-JP" sz="2200" dirty="0" smtClean="0"/>
          </a:p>
          <a:p>
            <a:r>
              <a:rPr lang="de-DE" altLang="ja-JP" sz="2400" dirty="0" smtClean="0"/>
              <a:t>     </a:t>
            </a:r>
            <a:r>
              <a:rPr lang="de-DE" altLang="ja-JP" sz="2400" dirty="0" err="1" smtClean="0"/>
              <a:t>Sündopfer</a:t>
            </a:r>
            <a:r>
              <a:rPr lang="de-DE" altLang="ja-JP" sz="2400" dirty="0" smtClean="0"/>
              <a:t>, Schuldopfer</a:t>
            </a:r>
            <a:r>
              <a:rPr lang="ja-JP" altLang="de-DE" sz="2000" dirty="0" smtClean="0"/>
              <a:t>（</a:t>
            </a:r>
            <a:r>
              <a:rPr lang="de-DE" altLang="ja-JP" sz="2000" dirty="0" smtClean="0"/>
              <a:t>Blut wird geopfert,</a:t>
            </a:r>
            <a:r>
              <a:rPr lang="ja-JP" altLang="de-DE" sz="2000" dirty="0"/>
              <a:t> </a:t>
            </a:r>
            <a:r>
              <a:rPr lang="de-DE" altLang="ja-JP" sz="2000" dirty="0" smtClean="0"/>
              <a:t>Fleisch für Priester)</a:t>
            </a:r>
          </a:p>
          <a:p>
            <a:endParaRPr lang="de-DE" altLang="ja-JP" sz="2400" dirty="0" smtClean="0"/>
          </a:p>
          <a:p>
            <a:r>
              <a:rPr lang="ja-JP" altLang="de-DE" sz="2400" dirty="0" smtClean="0"/>
              <a:t>②全焼のささげ物　</a:t>
            </a:r>
            <a:r>
              <a:rPr lang="ja-JP" altLang="de-DE" sz="2200" dirty="0" smtClean="0"/>
              <a:t>（動物は完全に焼かれる）</a:t>
            </a:r>
            <a:endParaRPr lang="de-DE" altLang="ja-JP" sz="2200" dirty="0" smtClean="0"/>
          </a:p>
          <a:p>
            <a:r>
              <a:rPr lang="de-DE" altLang="ja-JP" sz="2400" dirty="0" smtClean="0"/>
              <a:t>     Brandopfer</a:t>
            </a:r>
            <a:r>
              <a:rPr lang="ja-JP" altLang="de-DE" sz="2400" dirty="0" smtClean="0"/>
              <a:t>　       </a:t>
            </a:r>
            <a:r>
              <a:rPr lang="ja-JP" altLang="de-DE" sz="2000" dirty="0" smtClean="0"/>
              <a:t>（</a:t>
            </a:r>
            <a:r>
              <a:rPr lang="de-DE" altLang="ja-JP" sz="2000" dirty="0" smtClean="0"/>
              <a:t>Das Tier wird ganz verbrannt</a:t>
            </a:r>
            <a:r>
              <a:rPr lang="ja-JP" altLang="de-DE" sz="2000" dirty="0" smtClean="0"/>
              <a:t>）</a:t>
            </a:r>
            <a:endParaRPr lang="de-DE" altLang="ja-JP" sz="2000" dirty="0" smtClean="0"/>
          </a:p>
          <a:p>
            <a:endParaRPr lang="de-DE" altLang="ja-JP" sz="2400" dirty="0" smtClean="0"/>
          </a:p>
          <a:p>
            <a:r>
              <a:rPr lang="ja-JP" altLang="de-DE" sz="2400" dirty="0" smtClean="0"/>
              <a:t>③穀物のささげ物</a:t>
            </a:r>
            <a:r>
              <a:rPr lang="ja-JP" altLang="de-DE" sz="2200" dirty="0" smtClean="0"/>
              <a:t>（食物の一部分が焼かれ、残りは祭司たちに）</a:t>
            </a:r>
            <a:endParaRPr lang="de-DE" altLang="ja-JP" sz="2200" dirty="0" smtClean="0"/>
          </a:p>
          <a:p>
            <a:r>
              <a:rPr lang="de-DE" altLang="ja-JP" sz="2400" dirty="0" smtClean="0"/>
              <a:t>     Speiseopfer</a:t>
            </a:r>
            <a:r>
              <a:rPr lang="ja-JP" altLang="de-DE" sz="2400" dirty="0" smtClean="0"/>
              <a:t>　  </a:t>
            </a:r>
            <a:r>
              <a:rPr lang="de-DE" altLang="ja-JP" sz="2000" dirty="0" smtClean="0"/>
              <a:t>(Ein Teil des Getreides verbrannt, Rest für Priester</a:t>
            </a:r>
            <a:r>
              <a:rPr lang="ja-JP" altLang="de-DE" sz="2000" dirty="0" smtClean="0"/>
              <a:t>）</a:t>
            </a:r>
            <a:endParaRPr lang="de-DE" altLang="ja-JP" sz="2000" dirty="0" smtClean="0"/>
          </a:p>
          <a:p>
            <a:endParaRPr lang="de-DE" altLang="ja-JP" sz="2400" dirty="0" smtClean="0"/>
          </a:p>
          <a:p>
            <a:r>
              <a:rPr lang="ja-JP" altLang="de-DE" sz="2400" dirty="0" smtClean="0"/>
              <a:t>④和解</a:t>
            </a:r>
            <a:r>
              <a:rPr lang="de-DE" altLang="ja-JP" sz="2400" dirty="0"/>
              <a:t>(</a:t>
            </a:r>
            <a:r>
              <a:rPr lang="ja-JP" altLang="de-DE" sz="2400" dirty="0" smtClean="0"/>
              <a:t>交わり</a:t>
            </a:r>
            <a:r>
              <a:rPr lang="de-DE" altLang="ja-JP" sz="2400" dirty="0" smtClean="0"/>
              <a:t>)</a:t>
            </a:r>
            <a:r>
              <a:rPr lang="ja-JP" altLang="de-DE" sz="2400" dirty="0" smtClean="0"/>
              <a:t>のささげ物　</a:t>
            </a:r>
            <a:endParaRPr lang="de-DE" altLang="ja-JP" sz="2400" dirty="0" smtClean="0"/>
          </a:p>
          <a:p>
            <a:r>
              <a:rPr lang="de-DE" altLang="ja-JP" sz="2400" dirty="0"/>
              <a:t> </a:t>
            </a:r>
            <a:r>
              <a:rPr lang="de-DE" altLang="ja-JP" sz="2400" dirty="0" smtClean="0"/>
              <a:t>                          </a:t>
            </a:r>
            <a:r>
              <a:rPr lang="ja-JP" altLang="de-DE" sz="2200" dirty="0" smtClean="0"/>
              <a:t>（一部分は焼かれ、一部分は　</a:t>
            </a:r>
            <a:endParaRPr lang="de-DE" altLang="ja-JP" sz="2200" dirty="0" smtClean="0"/>
          </a:p>
          <a:p>
            <a:r>
              <a:rPr lang="ja-JP" altLang="de-DE" sz="2200" dirty="0"/>
              <a:t>　</a:t>
            </a:r>
            <a:r>
              <a:rPr lang="ja-JP" altLang="de-DE" sz="2200" dirty="0" smtClean="0"/>
              <a:t>　　　　　　　　　祭司たちに与える、大部分は自分で食べる）</a:t>
            </a:r>
            <a:endParaRPr lang="de-DE" altLang="ja-JP" sz="2200" dirty="0" smtClean="0"/>
          </a:p>
          <a:p>
            <a:r>
              <a:rPr lang="de-DE" altLang="ja-JP" sz="2400" dirty="0" smtClean="0"/>
              <a:t>     Friedensopfer, Dankopfer</a:t>
            </a:r>
          </a:p>
          <a:p>
            <a:r>
              <a:rPr lang="de-DE" altLang="ja-JP" sz="2400" dirty="0"/>
              <a:t> </a:t>
            </a:r>
            <a:r>
              <a:rPr lang="de-DE" altLang="ja-JP" sz="2400" dirty="0" smtClean="0"/>
              <a:t>                          </a:t>
            </a:r>
            <a:r>
              <a:rPr lang="ja-JP" altLang="de-DE" sz="2000" dirty="0" smtClean="0"/>
              <a:t>（</a:t>
            </a:r>
            <a:r>
              <a:rPr lang="de-DE" altLang="ja-JP" sz="2000" dirty="0"/>
              <a:t>Ein</a:t>
            </a:r>
            <a:r>
              <a:rPr lang="ja-JP" altLang="de-DE" sz="2000" dirty="0"/>
              <a:t> </a:t>
            </a:r>
            <a:r>
              <a:rPr lang="de-DE" altLang="ja-JP" sz="2000" dirty="0"/>
              <a:t>Teil</a:t>
            </a:r>
            <a:r>
              <a:rPr lang="ja-JP" altLang="de-DE" sz="2000" dirty="0"/>
              <a:t> </a:t>
            </a:r>
            <a:r>
              <a:rPr lang="de-DE" altLang="ja-JP" sz="2000" dirty="0"/>
              <a:t>verbrannt, ein </a:t>
            </a:r>
            <a:r>
              <a:rPr lang="de-DE" altLang="ja-JP" sz="2000" dirty="0" smtClean="0"/>
              <a:t>Teil bekommen die </a:t>
            </a:r>
            <a:r>
              <a:rPr lang="de-DE" altLang="ja-JP" sz="2000" dirty="0"/>
              <a:t>Priester, </a:t>
            </a:r>
            <a:endParaRPr lang="de-DE" altLang="ja-JP" sz="2000" dirty="0" smtClean="0"/>
          </a:p>
          <a:p>
            <a:r>
              <a:rPr lang="de-DE" altLang="ja-JP" sz="2000" dirty="0"/>
              <a:t> </a:t>
            </a:r>
            <a:r>
              <a:rPr lang="de-DE" altLang="ja-JP" sz="2000" dirty="0" smtClean="0"/>
              <a:t>                                   ein </a:t>
            </a:r>
            <a:r>
              <a:rPr lang="de-DE" altLang="ja-JP" sz="2000" dirty="0" err="1"/>
              <a:t>grosser</a:t>
            </a:r>
            <a:r>
              <a:rPr lang="de-DE" altLang="ja-JP" sz="2000" dirty="0"/>
              <a:t> Teil selbst</a:t>
            </a:r>
            <a:r>
              <a:rPr lang="ja-JP" altLang="de-DE" sz="2000" dirty="0"/>
              <a:t> </a:t>
            </a:r>
            <a:r>
              <a:rPr lang="de-DE" altLang="ja-JP" sz="2000" dirty="0" smtClean="0"/>
              <a:t>zum </a:t>
            </a:r>
            <a:r>
              <a:rPr lang="de-DE" altLang="ja-JP" sz="2000" dirty="0"/>
              <a:t>Essen)</a:t>
            </a:r>
          </a:p>
          <a:p>
            <a:endParaRPr lang="de-DE" altLang="ja-JP" sz="2400" dirty="0" smtClean="0"/>
          </a:p>
          <a:p>
            <a:endParaRPr lang="de-DE" sz="2400" dirty="0"/>
          </a:p>
        </p:txBody>
      </p:sp>
    </p:spTree>
    <p:extLst>
      <p:ext uri="{BB962C8B-B14F-4D97-AF65-F5344CB8AC3E}">
        <p14:creationId xmlns:p14="http://schemas.microsoft.com/office/powerpoint/2010/main" val="1094589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3" name="Textfeld 2"/>
          <p:cNvSpPr txBox="1"/>
          <p:nvPr/>
        </p:nvSpPr>
        <p:spPr>
          <a:xfrm>
            <a:off x="395536" y="332656"/>
            <a:ext cx="8640959" cy="7017306"/>
          </a:xfrm>
          <a:prstGeom prst="rect">
            <a:avLst/>
          </a:prstGeom>
          <a:noFill/>
        </p:spPr>
        <p:txBody>
          <a:bodyPr wrap="square" rtlCol="0">
            <a:spAutoFit/>
          </a:bodyPr>
          <a:lstStyle/>
          <a:p>
            <a:r>
              <a:rPr lang="ja-JP" altLang="de-DE" sz="2400" u="sng" dirty="0" smtClean="0"/>
              <a:t>ささげ物の種類 </a:t>
            </a:r>
            <a:r>
              <a:rPr lang="de-DE" altLang="ja-JP" sz="2000" u="sng" dirty="0" smtClean="0"/>
              <a:t>Verschiedene Opfer </a:t>
            </a:r>
            <a:r>
              <a:rPr lang="de-DE" altLang="ja-JP" sz="2400" u="sng" dirty="0" smtClean="0"/>
              <a:t>(</a:t>
            </a:r>
            <a:r>
              <a:rPr lang="ja-JP" altLang="de-DE" sz="2400" u="sng" dirty="0" smtClean="0"/>
              <a:t>レビ記  </a:t>
            </a:r>
            <a:r>
              <a:rPr lang="de-DE" altLang="ja-JP" sz="2400" u="sng" dirty="0" smtClean="0"/>
              <a:t>3.Mose  1</a:t>
            </a:r>
            <a:r>
              <a:rPr lang="ja-JP" altLang="de-DE" sz="2400" u="sng" dirty="0" smtClean="0"/>
              <a:t>章</a:t>
            </a:r>
            <a:r>
              <a:rPr lang="de-DE" altLang="ja-JP" sz="2400" u="sng" dirty="0" smtClean="0"/>
              <a:t>-4</a:t>
            </a:r>
            <a:r>
              <a:rPr lang="ja-JP" altLang="de-DE" sz="2400" u="sng" dirty="0" smtClean="0"/>
              <a:t>章</a:t>
            </a:r>
            <a:r>
              <a:rPr lang="de-DE" altLang="ja-JP" sz="2400" u="sng" dirty="0" smtClean="0"/>
              <a:t>)</a:t>
            </a:r>
          </a:p>
          <a:p>
            <a:r>
              <a:rPr lang="ja-JP" altLang="de-DE" sz="2400" dirty="0">
                <a:solidFill>
                  <a:srgbClr val="FF0000"/>
                </a:solidFill>
              </a:rPr>
              <a:t>贖</a:t>
            </a:r>
            <a:r>
              <a:rPr lang="ja-JP" altLang="de-DE" sz="2400" dirty="0" smtClean="0">
                <a:solidFill>
                  <a:srgbClr val="FF0000"/>
                </a:solidFill>
              </a:rPr>
              <a:t>罪の日のお祝い　</a:t>
            </a:r>
            <a:r>
              <a:rPr lang="de-DE" altLang="ja-JP" sz="2000" dirty="0" err="1" smtClean="0">
                <a:solidFill>
                  <a:srgbClr val="FF0000"/>
                </a:solidFill>
              </a:rPr>
              <a:t>grosser</a:t>
            </a:r>
            <a:r>
              <a:rPr lang="de-DE" altLang="ja-JP" sz="2000" dirty="0" smtClean="0">
                <a:solidFill>
                  <a:srgbClr val="FF0000"/>
                </a:solidFill>
              </a:rPr>
              <a:t> Versöhnungstag:</a:t>
            </a:r>
            <a:endParaRPr lang="de-DE" altLang="ja-JP" sz="2000" dirty="0">
              <a:solidFill>
                <a:srgbClr val="FF0000"/>
              </a:solidFill>
            </a:endParaRPr>
          </a:p>
          <a:p>
            <a:r>
              <a:rPr lang="ja-JP" altLang="de-DE" sz="2400" dirty="0" smtClean="0">
                <a:solidFill>
                  <a:srgbClr val="FF0000"/>
                </a:solidFill>
              </a:rPr>
              <a:t>①罪の清めのささげ物　 </a:t>
            </a:r>
            <a:r>
              <a:rPr lang="ja-JP" altLang="de-DE" sz="2200" dirty="0" smtClean="0">
                <a:solidFill>
                  <a:srgbClr val="FF0000"/>
                </a:solidFill>
              </a:rPr>
              <a:t>（血がささげられ、肉は祭司たちに）</a:t>
            </a:r>
            <a:endParaRPr lang="de-DE" altLang="ja-JP" sz="2200" dirty="0" smtClean="0">
              <a:solidFill>
                <a:srgbClr val="FF0000"/>
              </a:solidFill>
            </a:endParaRPr>
          </a:p>
          <a:p>
            <a:r>
              <a:rPr lang="de-DE" altLang="ja-JP" sz="2400" dirty="0" smtClean="0">
                <a:solidFill>
                  <a:srgbClr val="FF0000"/>
                </a:solidFill>
              </a:rPr>
              <a:t>     </a:t>
            </a:r>
            <a:r>
              <a:rPr lang="de-DE" altLang="ja-JP" sz="2400" dirty="0" err="1" smtClean="0">
                <a:solidFill>
                  <a:srgbClr val="FF0000"/>
                </a:solidFill>
              </a:rPr>
              <a:t>Sündopfer</a:t>
            </a:r>
            <a:r>
              <a:rPr lang="de-DE" altLang="ja-JP" sz="2400" dirty="0" smtClean="0">
                <a:solidFill>
                  <a:srgbClr val="FF0000"/>
                </a:solidFill>
              </a:rPr>
              <a:t>, Schuldopfer</a:t>
            </a:r>
            <a:r>
              <a:rPr lang="ja-JP" altLang="de-DE" sz="2000" dirty="0" smtClean="0">
                <a:solidFill>
                  <a:srgbClr val="FF0000"/>
                </a:solidFill>
              </a:rPr>
              <a:t>（</a:t>
            </a:r>
            <a:r>
              <a:rPr lang="de-DE" altLang="ja-JP" sz="2000" dirty="0" smtClean="0">
                <a:solidFill>
                  <a:srgbClr val="FF0000"/>
                </a:solidFill>
              </a:rPr>
              <a:t>Blut wird geopfert,</a:t>
            </a:r>
            <a:r>
              <a:rPr lang="ja-JP" altLang="de-DE" sz="2000" dirty="0">
                <a:solidFill>
                  <a:srgbClr val="FF0000"/>
                </a:solidFill>
              </a:rPr>
              <a:t> </a:t>
            </a:r>
            <a:r>
              <a:rPr lang="de-DE" altLang="ja-JP" sz="2000" dirty="0" smtClean="0">
                <a:solidFill>
                  <a:srgbClr val="FF0000"/>
                </a:solidFill>
              </a:rPr>
              <a:t>Fleisch für Priester)</a:t>
            </a:r>
          </a:p>
          <a:p>
            <a:endParaRPr lang="de-DE" altLang="ja-JP" sz="2400" dirty="0" smtClean="0"/>
          </a:p>
          <a:p>
            <a:r>
              <a:rPr lang="ja-JP" altLang="de-DE" sz="2400" dirty="0" smtClean="0"/>
              <a:t>②全焼のささげ物　</a:t>
            </a:r>
            <a:r>
              <a:rPr lang="ja-JP" altLang="de-DE" sz="2200" dirty="0" smtClean="0"/>
              <a:t>（動物は完全に焼かれる）</a:t>
            </a:r>
            <a:endParaRPr lang="de-DE" altLang="ja-JP" sz="2200" dirty="0" smtClean="0"/>
          </a:p>
          <a:p>
            <a:r>
              <a:rPr lang="de-DE" altLang="ja-JP" sz="2400" dirty="0" smtClean="0"/>
              <a:t>     Brandopfer</a:t>
            </a:r>
            <a:r>
              <a:rPr lang="ja-JP" altLang="de-DE" sz="2400" dirty="0" smtClean="0"/>
              <a:t>　       </a:t>
            </a:r>
            <a:r>
              <a:rPr lang="ja-JP" altLang="de-DE" sz="2000" dirty="0" smtClean="0"/>
              <a:t>（</a:t>
            </a:r>
            <a:r>
              <a:rPr lang="de-DE" altLang="ja-JP" sz="2000" dirty="0" smtClean="0"/>
              <a:t>Das Tier wird ganz verbrannt</a:t>
            </a:r>
            <a:r>
              <a:rPr lang="ja-JP" altLang="de-DE" sz="2000" dirty="0" smtClean="0"/>
              <a:t>）</a:t>
            </a:r>
            <a:endParaRPr lang="de-DE" altLang="ja-JP" sz="2000" dirty="0" smtClean="0"/>
          </a:p>
          <a:p>
            <a:endParaRPr lang="de-DE" altLang="ja-JP" sz="2400" dirty="0" smtClean="0"/>
          </a:p>
          <a:p>
            <a:r>
              <a:rPr lang="ja-JP" altLang="de-DE" sz="2400" dirty="0" smtClean="0"/>
              <a:t>③穀物のささげ物</a:t>
            </a:r>
            <a:r>
              <a:rPr lang="ja-JP" altLang="de-DE" sz="2200" dirty="0" smtClean="0"/>
              <a:t>（食物の一部分が焼かれ、残りは祭司たちに）</a:t>
            </a:r>
            <a:endParaRPr lang="de-DE" altLang="ja-JP" sz="2200" dirty="0" smtClean="0"/>
          </a:p>
          <a:p>
            <a:r>
              <a:rPr lang="de-DE" altLang="ja-JP" sz="2400" dirty="0" smtClean="0"/>
              <a:t>     Speiseopfer</a:t>
            </a:r>
            <a:r>
              <a:rPr lang="ja-JP" altLang="de-DE" sz="2400" dirty="0" smtClean="0"/>
              <a:t>　  </a:t>
            </a:r>
            <a:r>
              <a:rPr lang="de-DE" altLang="ja-JP" sz="2000" dirty="0" smtClean="0"/>
              <a:t>(Ein Teil des Getreides verbrannt, Rest für Priester</a:t>
            </a:r>
            <a:r>
              <a:rPr lang="ja-JP" altLang="de-DE" sz="2000" dirty="0" smtClean="0"/>
              <a:t>）</a:t>
            </a:r>
            <a:endParaRPr lang="de-DE" altLang="ja-JP" sz="2000" dirty="0" smtClean="0"/>
          </a:p>
          <a:p>
            <a:endParaRPr lang="de-DE" altLang="ja-JP" sz="2400" dirty="0" smtClean="0"/>
          </a:p>
          <a:p>
            <a:r>
              <a:rPr lang="ja-JP" altLang="de-DE" sz="2400" dirty="0" smtClean="0"/>
              <a:t>④和解</a:t>
            </a:r>
            <a:r>
              <a:rPr lang="de-DE" altLang="ja-JP" sz="2400" dirty="0"/>
              <a:t>(</a:t>
            </a:r>
            <a:r>
              <a:rPr lang="ja-JP" altLang="de-DE" sz="2400" dirty="0" smtClean="0"/>
              <a:t>交わり</a:t>
            </a:r>
            <a:r>
              <a:rPr lang="de-DE" altLang="ja-JP" sz="2400" dirty="0" smtClean="0"/>
              <a:t>)</a:t>
            </a:r>
            <a:r>
              <a:rPr lang="ja-JP" altLang="de-DE" sz="2400" dirty="0" smtClean="0"/>
              <a:t>のささげ物　</a:t>
            </a:r>
            <a:endParaRPr lang="de-DE" altLang="ja-JP" sz="2400" dirty="0" smtClean="0"/>
          </a:p>
          <a:p>
            <a:r>
              <a:rPr lang="de-DE" altLang="ja-JP" sz="2400" dirty="0"/>
              <a:t> </a:t>
            </a:r>
            <a:r>
              <a:rPr lang="de-DE" altLang="ja-JP" sz="2400" dirty="0" smtClean="0"/>
              <a:t>                          </a:t>
            </a:r>
            <a:r>
              <a:rPr lang="ja-JP" altLang="de-DE" sz="2200" dirty="0" smtClean="0"/>
              <a:t>（一部分は焼かれ、一部分は　</a:t>
            </a:r>
            <a:endParaRPr lang="de-DE" altLang="ja-JP" sz="2200" dirty="0" smtClean="0"/>
          </a:p>
          <a:p>
            <a:r>
              <a:rPr lang="ja-JP" altLang="de-DE" sz="2200" dirty="0"/>
              <a:t>　</a:t>
            </a:r>
            <a:r>
              <a:rPr lang="ja-JP" altLang="de-DE" sz="2200" dirty="0" smtClean="0"/>
              <a:t>　　　　　　　　　祭司たちに与える、大部分は自分で食べる）</a:t>
            </a:r>
            <a:endParaRPr lang="de-DE" altLang="ja-JP" sz="2200" dirty="0" smtClean="0"/>
          </a:p>
          <a:p>
            <a:r>
              <a:rPr lang="de-DE" altLang="ja-JP" sz="2400" dirty="0" smtClean="0"/>
              <a:t>     Friedensopfer, Dankopfer</a:t>
            </a:r>
          </a:p>
          <a:p>
            <a:r>
              <a:rPr lang="de-DE" altLang="ja-JP" sz="2400" dirty="0"/>
              <a:t> </a:t>
            </a:r>
            <a:r>
              <a:rPr lang="de-DE" altLang="ja-JP" sz="2400" dirty="0" smtClean="0"/>
              <a:t>                          </a:t>
            </a:r>
            <a:r>
              <a:rPr lang="ja-JP" altLang="de-DE" sz="2000" dirty="0" smtClean="0"/>
              <a:t>（</a:t>
            </a:r>
            <a:r>
              <a:rPr lang="de-DE" altLang="ja-JP" sz="2000" dirty="0"/>
              <a:t>Ein</a:t>
            </a:r>
            <a:r>
              <a:rPr lang="ja-JP" altLang="de-DE" sz="2000" dirty="0"/>
              <a:t> </a:t>
            </a:r>
            <a:r>
              <a:rPr lang="de-DE" altLang="ja-JP" sz="2000" dirty="0"/>
              <a:t>Teil</a:t>
            </a:r>
            <a:r>
              <a:rPr lang="ja-JP" altLang="de-DE" sz="2000" dirty="0"/>
              <a:t> </a:t>
            </a:r>
            <a:r>
              <a:rPr lang="de-DE" altLang="ja-JP" sz="2000" dirty="0"/>
              <a:t>verbrannt, ein </a:t>
            </a:r>
            <a:r>
              <a:rPr lang="de-DE" altLang="ja-JP" sz="2000" dirty="0" smtClean="0"/>
              <a:t>Teil bekommen die </a:t>
            </a:r>
            <a:r>
              <a:rPr lang="de-DE" altLang="ja-JP" sz="2000" dirty="0"/>
              <a:t>Priester, </a:t>
            </a:r>
            <a:endParaRPr lang="de-DE" altLang="ja-JP" sz="2000" dirty="0" smtClean="0"/>
          </a:p>
          <a:p>
            <a:r>
              <a:rPr lang="de-DE" altLang="ja-JP" sz="2000" dirty="0"/>
              <a:t> </a:t>
            </a:r>
            <a:r>
              <a:rPr lang="de-DE" altLang="ja-JP" sz="2000" dirty="0" smtClean="0"/>
              <a:t>                                   ein </a:t>
            </a:r>
            <a:r>
              <a:rPr lang="de-DE" altLang="ja-JP" sz="2000" dirty="0" err="1"/>
              <a:t>grosser</a:t>
            </a:r>
            <a:r>
              <a:rPr lang="de-DE" altLang="ja-JP" sz="2000" dirty="0"/>
              <a:t> Teil selbst</a:t>
            </a:r>
            <a:r>
              <a:rPr lang="ja-JP" altLang="de-DE" sz="2000" dirty="0"/>
              <a:t> </a:t>
            </a:r>
            <a:r>
              <a:rPr lang="de-DE" altLang="ja-JP" sz="2000" dirty="0" smtClean="0"/>
              <a:t>zum </a:t>
            </a:r>
            <a:r>
              <a:rPr lang="de-DE" altLang="ja-JP" sz="2000" dirty="0"/>
              <a:t>Essen)</a:t>
            </a:r>
          </a:p>
          <a:p>
            <a:endParaRPr lang="de-DE" altLang="ja-JP" sz="2400" dirty="0" smtClean="0"/>
          </a:p>
          <a:p>
            <a:endParaRPr lang="de-DE" sz="2400" dirty="0"/>
          </a:p>
        </p:txBody>
      </p:sp>
    </p:spTree>
    <p:extLst>
      <p:ext uri="{BB962C8B-B14F-4D97-AF65-F5344CB8AC3E}">
        <p14:creationId xmlns:p14="http://schemas.microsoft.com/office/powerpoint/2010/main" val="252254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ea typeface="MS PGothic" pitchFamily="34" charset="-128"/>
              </a:rPr>
              <a:t>１</a:t>
            </a:r>
            <a:r>
              <a:rPr lang="de-DE" altLang="ja-JP" sz="2400" b="1" dirty="0">
                <a:ea typeface="MS PGothic" pitchFamily="34" charset="-128"/>
              </a:rPr>
              <a:t>.</a:t>
            </a:r>
            <a:r>
              <a:rPr lang="ja-JP" altLang="de-DE" sz="2400" b="1" dirty="0">
                <a:ea typeface="MS PGothic" pitchFamily="34" charset="-128"/>
              </a:rPr>
              <a:t> いけに</a:t>
            </a:r>
            <a:r>
              <a:rPr lang="ja-JP" altLang="de-DE" sz="2400" b="1" dirty="0" smtClean="0">
                <a:ea typeface="MS PGothic" pitchFamily="34" charset="-128"/>
              </a:rPr>
              <a:t>え（ささげもの）は、なぜ必要か</a:t>
            </a:r>
            <a:endParaRPr lang="de-DE" altLang="ja-JP" sz="2400" b="1" dirty="0" smtClean="0">
              <a:ea typeface="MS PGothic" pitchFamily="34" charset="-128"/>
            </a:endParaRPr>
          </a:p>
          <a:p>
            <a:pPr eaLnBrk="1" hangingPunct="1">
              <a:spcBef>
                <a:spcPct val="0"/>
              </a:spcBef>
              <a:buFontTx/>
              <a:buNone/>
              <a:tabLst>
                <a:tab pos="266700" algn="l"/>
              </a:tabLst>
            </a:pPr>
            <a:r>
              <a:rPr lang="ja-JP" altLang="de-DE" sz="2400" b="1" dirty="0" smtClean="0">
                <a:ea typeface="MS PGothic" pitchFamily="34" charset="-128"/>
              </a:rPr>
              <a:t>　</a:t>
            </a:r>
            <a:r>
              <a:rPr lang="de-DE" altLang="ja-JP" sz="2000" b="1" dirty="0" smtClean="0">
                <a:ea typeface="MS PGothic" pitchFamily="34" charset="-128"/>
              </a:rPr>
              <a:t>	</a:t>
            </a:r>
            <a:r>
              <a:rPr lang="ja-JP" altLang="de-DE" sz="2000" b="1" dirty="0" smtClean="0">
                <a:ea typeface="MS PGothic" pitchFamily="34" charset="-128"/>
              </a:rPr>
              <a:t>　</a:t>
            </a:r>
            <a:r>
              <a:rPr lang="de-DE" altLang="ja-JP" sz="2000" b="1" dirty="0" smtClean="0">
                <a:ea typeface="MS PGothic" pitchFamily="34" charset="-128"/>
              </a:rPr>
              <a:t>	Warum sind Opfer nötig?</a:t>
            </a:r>
            <a:r>
              <a:rPr lang="de-DE" altLang="ja-JP" sz="2000" b="1" dirty="0" smtClean="0"/>
              <a:t> </a:t>
            </a:r>
            <a:r>
              <a:rPr lang="ja-JP" altLang="de-DE" sz="2000" b="1" dirty="0" smtClean="0">
                <a:ea typeface="MS PGothic" pitchFamily="34" charset="-128"/>
              </a:rPr>
              <a:t>　　</a:t>
            </a:r>
            <a:r>
              <a:rPr lang="de-DE" altLang="ja-JP" sz="2000" b="1" dirty="0" smtClean="0">
                <a:ea typeface="MS PGothic" pitchFamily="34" charset="-128"/>
              </a:rPr>
              <a:t> </a:t>
            </a:r>
            <a:endParaRPr lang="de-DE" altLang="de-DE" sz="2000" b="1" dirty="0" smtClean="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Tree>
    <p:extLst>
      <p:ext uri="{BB962C8B-B14F-4D97-AF65-F5344CB8AC3E}">
        <p14:creationId xmlns:p14="http://schemas.microsoft.com/office/powerpoint/2010/main" val="1567263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ages.zeno.org/Bildpostkarten/I/big/MPK03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552" y="1844824"/>
            <a:ext cx="7704856" cy="4897068"/>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feld 3"/>
          <p:cNvSpPr txBox="1">
            <a:spLocks noChangeArrowheads="1"/>
          </p:cNvSpPr>
          <p:nvPr/>
        </p:nvSpPr>
        <p:spPr bwMode="auto">
          <a:xfrm>
            <a:off x="467545" y="880914"/>
            <a:ext cx="82809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ea typeface="MS PGothic" pitchFamily="34" charset="-128"/>
              </a:rPr>
              <a:t>１</a:t>
            </a:r>
            <a:r>
              <a:rPr lang="de-DE" altLang="ja-JP" sz="2400" b="1" dirty="0">
                <a:ea typeface="MS PGothic" pitchFamily="34" charset="-128"/>
              </a:rPr>
              <a:t>.</a:t>
            </a:r>
            <a:r>
              <a:rPr lang="ja-JP" altLang="de-DE" sz="2400" b="1" dirty="0">
                <a:ea typeface="MS PGothic" pitchFamily="34" charset="-128"/>
              </a:rPr>
              <a:t> いけに</a:t>
            </a:r>
            <a:r>
              <a:rPr lang="ja-JP" altLang="de-DE" sz="2400" b="1" dirty="0" smtClean="0">
                <a:ea typeface="MS PGothic" pitchFamily="34" charset="-128"/>
              </a:rPr>
              <a:t>え（ささげもの）は、なぜ必要か</a:t>
            </a:r>
            <a:endParaRPr lang="de-DE" altLang="ja-JP" sz="2400" b="1" dirty="0" smtClean="0">
              <a:ea typeface="MS PGothic" pitchFamily="34" charset="-128"/>
            </a:endParaRPr>
          </a:p>
          <a:p>
            <a:pPr eaLnBrk="1" hangingPunct="1">
              <a:spcBef>
                <a:spcPct val="0"/>
              </a:spcBef>
              <a:buFontTx/>
              <a:buNone/>
              <a:tabLst>
                <a:tab pos="266700" algn="l"/>
              </a:tabLst>
            </a:pPr>
            <a:r>
              <a:rPr lang="ja-JP" altLang="de-DE" sz="2400" b="1" dirty="0" smtClean="0">
                <a:ea typeface="MS PGothic" pitchFamily="34" charset="-128"/>
              </a:rPr>
              <a:t>　</a:t>
            </a:r>
            <a:r>
              <a:rPr lang="de-DE" altLang="ja-JP" sz="2000" b="1" dirty="0" smtClean="0">
                <a:ea typeface="MS PGothic" pitchFamily="34" charset="-128"/>
              </a:rPr>
              <a:t>	</a:t>
            </a:r>
            <a:r>
              <a:rPr lang="ja-JP" altLang="de-DE" sz="2000" b="1" dirty="0" smtClean="0">
                <a:ea typeface="MS PGothic" pitchFamily="34" charset="-128"/>
              </a:rPr>
              <a:t>　</a:t>
            </a:r>
            <a:r>
              <a:rPr lang="de-DE" altLang="ja-JP" sz="2000" b="1" dirty="0" smtClean="0">
                <a:ea typeface="MS PGothic" pitchFamily="34" charset="-128"/>
              </a:rPr>
              <a:t>	Warum sind Opfer nötig?</a:t>
            </a:r>
            <a:r>
              <a:rPr lang="de-DE" altLang="ja-JP" sz="2000" b="1" dirty="0" smtClean="0"/>
              <a:t> </a:t>
            </a:r>
            <a:r>
              <a:rPr lang="ja-JP" altLang="de-DE" sz="2000" b="1" dirty="0" smtClean="0">
                <a:ea typeface="MS PGothic" pitchFamily="34" charset="-128"/>
              </a:rPr>
              <a:t>　　</a:t>
            </a:r>
            <a:r>
              <a:rPr lang="de-DE" altLang="ja-JP" sz="2000" b="1" dirty="0" smtClean="0">
                <a:ea typeface="MS PGothic" pitchFamily="34" charset="-128"/>
              </a:rPr>
              <a:t> </a:t>
            </a:r>
            <a:endParaRPr lang="de-DE" altLang="de-DE" sz="2000" b="1" dirty="0" smtClean="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solidFill>
                  <a:schemeClr val="bg1"/>
                </a:solidFill>
                <a:latin typeface="+mn-lt"/>
                <a:ea typeface="MS PGothic" pitchFamily="34" charset="-128"/>
              </a:rPr>
              <a:t>スイス日本語福音キリスト教会</a:t>
            </a:r>
            <a:r>
              <a:rPr lang="ja-JP" altLang="de-DE" sz="800" dirty="0">
                <a:latin typeface="+mn-lt"/>
                <a:ea typeface="MS PGothic" pitchFamily="34" charset="-128"/>
              </a:rPr>
              <a:t>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Tree>
    <p:extLst>
      <p:ext uri="{BB962C8B-B14F-4D97-AF65-F5344CB8AC3E}">
        <p14:creationId xmlns:p14="http://schemas.microsoft.com/office/powerpoint/2010/main" val="927335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ea typeface="MS PGothic" pitchFamily="34" charset="-128"/>
              </a:rPr>
              <a:t>１</a:t>
            </a:r>
            <a:r>
              <a:rPr lang="de-DE" altLang="ja-JP" sz="2400" b="1" dirty="0">
                <a:ea typeface="MS PGothic" pitchFamily="34" charset="-128"/>
              </a:rPr>
              <a:t>.</a:t>
            </a:r>
            <a:r>
              <a:rPr lang="ja-JP" altLang="de-DE" sz="2400" b="1" dirty="0">
                <a:ea typeface="MS PGothic" pitchFamily="34" charset="-128"/>
              </a:rPr>
              <a:t> いけに</a:t>
            </a:r>
            <a:r>
              <a:rPr lang="ja-JP" altLang="de-DE" sz="2400" b="1" dirty="0" smtClean="0">
                <a:ea typeface="MS PGothic" pitchFamily="34" charset="-128"/>
              </a:rPr>
              <a:t>え（ささげもの）は、なぜ必要か</a:t>
            </a:r>
            <a:endParaRPr lang="de-DE" altLang="ja-JP" sz="2400" b="1" dirty="0" smtClean="0">
              <a:ea typeface="MS PGothic" pitchFamily="34" charset="-128"/>
            </a:endParaRPr>
          </a:p>
          <a:p>
            <a:pPr eaLnBrk="1" hangingPunct="1">
              <a:spcBef>
                <a:spcPct val="0"/>
              </a:spcBef>
              <a:buFontTx/>
              <a:buNone/>
              <a:tabLst>
                <a:tab pos="266700" algn="l"/>
              </a:tabLst>
            </a:pPr>
            <a:r>
              <a:rPr lang="ja-JP" altLang="de-DE" sz="2400" b="1" dirty="0" smtClean="0">
                <a:ea typeface="MS PGothic" pitchFamily="34" charset="-128"/>
              </a:rPr>
              <a:t>　</a:t>
            </a:r>
            <a:r>
              <a:rPr lang="de-DE" altLang="ja-JP" sz="2000" b="1" dirty="0" smtClean="0">
                <a:ea typeface="MS PGothic" pitchFamily="34" charset="-128"/>
              </a:rPr>
              <a:t>	</a:t>
            </a:r>
            <a:r>
              <a:rPr lang="ja-JP" altLang="de-DE" sz="2000" b="1" dirty="0" smtClean="0">
                <a:ea typeface="MS PGothic" pitchFamily="34" charset="-128"/>
              </a:rPr>
              <a:t>　</a:t>
            </a:r>
            <a:r>
              <a:rPr lang="de-DE" altLang="ja-JP" sz="2000" b="1" dirty="0" smtClean="0">
                <a:ea typeface="MS PGothic" pitchFamily="34" charset="-128"/>
              </a:rPr>
              <a:t>	Warum sind Opfer nötig?</a:t>
            </a:r>
            <a:r>
              <a:rPr lang="de-DE" altLang="ja-JP" sz="2000" b="1" dirty="0" smtClean="0"/>
              <a:t> </a:t>
            </a:r>
            <a:r>
              <a:rPr lang="ja-JP" altLang="de-DE" sz="2000" b="1" dirty="0" smtClean="0">
                <a:ea typeface="MS PGothic" pitchFamily="34" charset="-128"/>
              </a:rPr>
              <a:t>　　</a:t>
            </a:r>
            <a:r>
              <a:rPr lang="de-DE" altLang="ja-JP" sz="2000" b="1" dirty="0" smtClean="0">
                <a:ea typeface="MS PGothic" pitchFamily="34" charset="-128"/>
              </a:rPr>
              <a:t> </a:t>
            </a:r>
            <a:endParaRPr lang="de-DE" altLang="de-DE" sz="2000" b="1" dirty="0" smtClean="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92" t="23422" r="33161" b="2130"/>
          <a:stretch/>
        </p:blipFill>
        <p:spPr bwMode="auto">
          <a:xfrm>
            <a:off x="467544" y="1672596"/>
            <a:ext cx="8176499" cy="499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Tree>
    <p:extLst>
      <p:ext uri="{BB962C8B-B14F-4D97-AF65-F5344CB8AC3E}">
        <p14:creationId xmlns:p14="http://schemas.microsoft.com/office/powerpoint/2010/main" val="2426224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1"/>
          <p:cNvSpPr txBox="1">
            <a:spLocks noChangeArrowheads="1"/>
          </p:cNvSpPr>
          <p:nvPr/>
        </p:nvSpPr>
        <p:spPr bwMode="auto">
          <a:xfrm>
            <a:off x="107504" y="188640"/>
            <a:ext cx="4752528"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2200" dirty="0" smtClean="0">
                <a:latin typeface="MS PGothic" panose="020B0600070205080204" pitchFamily="34" charset="-128"/>
                <a:ea typeface="MS PGothic" panose="020B0600070205080204" pitchFamily="34" charset="-128"/>
              </a:rPr>
              <a:t>レビ記 </a:t>
            </a:r>
            <a:r>
              <a:rPr lang="de-DE" altLang="ja-JP" sz="2200" dirty="0" smtClean="0">
                <a:latin typeface="MS PGothic" panose="020B0600070205080204" pitchFamily="34" charset="-128"/>
                <a:ea typeface="MS PGothic" panose="020B0600070205080204" pitchFamily="34" charset="-128"/>
              </a:rPr>
              <a:t>16</a:t>
            </a:r>
            <a:r>
              <a:rPr lang="ja-JP" altLang="de-DE" sz="2200" dirty="0" smtClean="0">
                <a:latin typeface="MS PGothic" panose="020B0600070205080204" pitchFamily="34" charset="-128"/>
                <a:ea typeface="MS PGothic" panose="020B0600070205080204" pitchFamily="34" charset="-128"/>
              </a:rPr>
              <a:t>：</a:t>
            </a:r>
            <a:r>
              <a:rPr lang="de-DE" altLang="ja-JP" sz="2200" dirty="0" smtClean="0">
                <a:latin typeface="MS PGothic" panose="020B0600070205080204" pitchFamily="34" charset="-128"/>
                <a:ea typeface="MS PGothic" panose="020B0600070205080204" pitchFamily="34" charset="-128"/>
              </a:rPr>
              <a:t>1-10</a:t>
            </a:r>
            <a:r>
              <a:rPr lang="ja-JP" altLang="de-DE" sz="2200" dirty="0" smtClean="0">
                <a:latin typeface="MS PGothic" panose="020B0600070205080204" pitchFamily="34" charset="-128"/>
                <a:ea typeface="MS PGothic" panose="020B0600070205080204" pitchFamily="34" charset="-128"/>
              </a:rPr>
              <a:t>＆</a:t>
            </a:r>
            <a:r>
              <a:rPr lang="de-DE" altLang="ja-JP" sz="2200" dirty="0" smtClean="0">
                <a:latin typeface="MS PGothic" panose="020B0600070205080204" pitchFamily="34" charset="-128"/>
                <a:ea typeface="MS PGothic" panose="020B0600070205080204" pitchFamily="34" charset="-128"/>
              </a:rPr>
              <a:t>15-17</a:t>
            </a:r>
            <a:r>
              <a:rPr lang="ja-JP" altLang="de-DE" sz="2200" dirty="0" smtClean="0">
                <a:latin typeface="MS PGothic" panose="020B0600070205080204" pitchFamily="34" charset="-128"/>
                <a:ea typeface="MS PGothic" panose="020B0600070205080204" pitchFamily="34" charset="-128"/>
              </a:rPr>
              <a:t>＆</a:t>
            </a:r>
            <a:r>
              <a:rPr lang="de-DE" altLang="ja-JP" sz="2200" dirty="0" smtClean="0">
                <a:latin typeface="MS PGothic" panose="020B0600070205080204" pitchFamily="34" charset="-128"/>
                <a:ea typeface="MS PGothic" panose="020B0600070205080204" pitchFamily="34" charset="-128"/>
              </a:rPr>
              <a:t>21-22</a:t>
            </a:r>
            <a:r>
              <a:rPr lang="de-DE" altLang="de-DE" sz="2200" dirty="0" smtClean="0">
                <a:latin typeface="MS PGothic" panose="020B0600070205080204" pitchFamily="34" charset="-128"/>
                <a:ea typeface="MS PGothic" panose="020B0600070205080204" pitchFamily="34" charset="-128"/>
              </a:rPr>
              <a:t> </a:t>
            </a:r>
            <a:endParaRPr lang="de-DE" altLang="de-DE" sz="2200" dirty="0">
              <a:latin typeface="MS PGothic" panose="020B0600070205080204" pitchFamily="34" charset="-128"/>
              <a:ea typeface="MS PGothic" panose="020B0600070205080204" pitchFamily="34" charset="-128"/>
            </a:endParaRPr>
          </a:p>
          <a:p>
            <a:pPr eaLnBrk="1">
              <a:spcBef>
                <a:spcPts val="600"/>
              </a:spcBef>
              <a:buNone/>
            </a:pPr>
            <a:r>
              <a:rPr lang="de-DE" altLang="ja-JP" sz="2200" dirty="0" smtClean="0">
                <a:latin typeface="MS PGothic" panose="020B0600070205080204" pitchFamily="34" charset="-128"/>
                <a:ea typeface="MS PGothic" panose="020B0600070205080204" pitchFamily="34" charset="-128"/>
              </a:rPr>
              <a:t>1 </a:t>
            </a:r>
            <a:r>
              <a:rPr lang="ja-JP" altLang="de-DE" sz="2200" dirty="0">
                <a:latin typeface="MS PGothic" panose="020B0600070205080204" pitchFamily="34" charset="-128"/>
                <a:ea typeface="MS PGothic" panose="020B0600070205080204" pitchFamily="34" charset="-128"/>
              </a:rPr>
              <a:t>アロンのふたりの子の死後、すなわち、彼ら</a:t>
            </a:r>
            <a:r>
              <a:rPr lang="ja-JP" altLang="de-DE" sz="2200" dirty="0" smtClean="0">
                <a:latin typeface="MS PGothic" panose="020B0600070205080204" pitchFamily="34" charset="-128"/>
                <a:ea typeface="MS PGothic" panose="020B0600070205080204" pitchFamily="34" charset="-128"/>
              </a:rPr>
              <a:t>が主の</a:t>
            </a:r>
            <a:r>
              <a:rPr lang="ja-JP" altLang="de-DE" sz="2200" dirty="0">
                <a:latin typeface="MS PGothic" panose="020B0600070205080204" pitchFamily="34" charset="-128"/>
                <a:ea typeface="MS PGothic" panose="020B0600070205080204" pitchFamily="34" charset="-128"/>
              </a:rPr>
              <a:t>前に近づいてそのために死んで後</a:t>
            </a:r>
            <a:r>
              <a:rPr lang="ja-JP" altLang="de-DE" sz="2200" dirty="0" smtClean="0">
                <a:latin typeface="MS PGothic" panose="020B0600070205080204" pitchFamily="34" charset="-128"/>
                <a:ea typeface="MS PGothic" panose="020B0600070205080204" pitchFamily="34" charset="-128"/>
              </a:rPr>
              <a:t>、主は</a:t>
            </a:r>
            <a:r>
              <a:rPr lang="ja-JP" altLang="de-DE" sz="2200" dirty="0">
                <a:latin typeface="MS PGothic" panose="020B0600070205080204" pitchFamily="34" charset="-128"/>
                <a:ea typeface="MS PGothic" panose="020B0600070205080204" pitchFamily="34" charset="-128"/>
              </a:rPr>
              <a:t>モーセに告げられた。</a:t>
            </a:r>
          </a:p>
          <a:p>
            <a:pPr eaLnBrk="1">
              <a:spcBef>
                <a:spcPts val="600"/>
              </a:spcBef>
              <a:buNone/>
            </a:pPr>
            <a:r>
              <a:rPr lang="de-DE" altLang="ja-JP" sz="2200" dirty="0" smtClean="0">
                <a:latin typeface="MS PGothic" panose="020B0600070205080204" pitchFamily="34" charset="-128"/>
                <a:ea typeface="MS PGothic" panose="020B0600070205080204" pitchFamily="34" charset="-128"/>
              </a:rPr>
              <a:t>2 </a:t>
            </a:r>
            <a:r>
              <a:rPr lang="ja-JP" altLang="de-DE" sz="2200" dirty="0" smtClean="0">
                <a:latin typeface="MS PGothic" panose="020B0600070205080204" pitchFamily="34" charset="-128"/>
                <a:ea typeface="MS PGothic" panose="020B0600070205080204" pitchFamily="34" charset="-128"/>
              </a:rPr>
              <a:t>主は</a:t>
            </a:r>
            <a:r>
              <a:rPr lang="ja-JP" altLang="de-DE" sz="2200" dirty="0">
                <a:latin typeface="MS PGothic" panose="020B0600070205080204" pitchFamily="34" charset="-128"/>
                <a:ea typeface="MS PGothic" panose="020B0600070205080204" pitchFamily="34" charset="-128"/>
              </a:rPr>
              <a:t>モーセに仰せられた。「あなたの兄アロンに告げよ。かってな時に垂れ幕の内側の聖所に入って、箱の上の</a:t>
            </a:r>
            <a:r>
              <a:rPr lang="de-DE" altLang="ja-JP" sz="2200" dirty="0">
                <a:latin typeface="MS PGothic" panose="020B0600070205080204" pitchFamily="34" charset="-128"/>
                <a:ea typeface="MS PGothic" panose="020B0600070205080204" pitchFamily="34" charset="-128"/>
              </a:rPr>
              <a:t>『</a:t>
            </a:r>
            <a:r>
              <a:rPr lang="ja-JP" altLang="de-DE" sz="2200" dirty="0">
                <a:latin typeface="MS PGothic" panose="020B0600070205080204" pitchFamily="34" charset="-128"/>
                <a:ea typeface="MS PGothic" panose="020B0600070205080204" pitchFamily="34" charset="-128"/>
              </a:rPr>
              <a:t>贖いのふた</a:t>
            </a:r>
            <a:r>
              <a:rPr lang="de-DE" altLang="ja-JP" sz="2200" dirty="0">
                <a:latin typeface="MS PGothic" panose="020B0600070205080204" pitchFamily="34" charset="-128"/>
                <a:ea typeface="MS PGothic" panose="020B0600070205080204" pitchFamily="34" charset="-128"/>
              </a:rPr>
              <a:t>』</a:t>
            </a:r>
            <a:r>
              <a:rPr lang="ja-JP" altLang="de-DE" sz="2200" dirty="0">
                <a:latin typeface="MS PGothic" panose="020B0600070205080204" pitchFamily="34" charset="-128"/>
                <a:ea typeface="MS PGothic" panose="020B0600070205080204" pitchFamily="34" charset="-128"/>
              </a:rPr>
              <a:t>の前に行ってはならない、死ぬことのないためである。わたしが</a:t>
            </a:r>
            <a:r>
              <a:rPr lang="de-DE" altLang="ja-JP" sz="2200" dirty="0">
                <a:latin typeface="MS PGothic" panose="020B0600070205080204" pitchFamily="34" charset="-128"/>
                <a:ea typeface="MS PGothic" panose="020B0600070205080204" pitchFamily="34" charset="-128"/>
              </a:rPr>
              <a:t>『</a:t>
            </a:r>
            <a:r>
              <a:rPr lang="ja-JP" altLang="de-DE" sz="2200" dirty="0">
                <a:latin typeface="MS PGothic" panose="020B0600070205080204" pitchFamily="34" charset="-128"/>
                <a:ea typeface="MS PGothic" panose="020B0600070205080204" pitchFamily="34" charset="-128"/>
              </a:rPr>
              <a:t>贖いのふた</a:t>
            </a:r>
            <a:r>
              <a:rPr lang="de-DE" altLang="ja-JP" sz="2200" dirty="0">
                <a:latin typeface="MS PGothic" panose="020B0600070205080204" pitchFamily="34" charset="-128"/>
                <a:ea typeface="MS PGothic" panose="020B0600070205080204" pitchFamily="34" charset="-128"/>
              </a:rPr>
              <a:t>』</a:t>
            </a:r>
            <a:r>
              <a:rPr lang="ja-JP" altLang="de-DE" sz="2200" dirty="0">
                <a:latin typeface="MS PGothic" panose="020B0600070205080204" pitchFamily="34" charset="-128"/>
                <a:ea typeface="MS PGothic" panose="020B0600070205080204" pitchFamily="34" charset="-128"/>
              </a:rPr>
              <a:t>の上の雲の中に現れるからである。</a:t>
            </a:r>
          </a:p>
          <a:p>
            <a:pPr eaLnBrk="1">
              <a:spcBef>
                <a:spcPts val="600"/>
              </a:spcBef>
              <a:buNone/>
            </a:pPr>
            <a:r>
              <a:rPr lang="de-DE" altLang="ja-JP" sz="2200" dirty="0" smtClean="0">
                <a:latin typeface="MS PGothic" panose="020B0600070205080204" pitchFamily="34" charset="-128"/>
                <a:ea typeface="MS PGothic" panose="020B0600070205080204" pitchFamily="34" charset="-128"/>
              </a:rPr>
              <a:t>3 </a:t>
            </a:r>
            <a:r>
              <a:rPr lang="ja-JP" altLang="de-DE" sz="2200" dirty="0">
                <a:latin typeface="MS PGothic" panose="020B0600070205080204" pitchFamily="34" charset="-128"/>
                <a:ea typeface="MS PGothic" panose="020B0600070205080204" pitchFamily="34" charset="-128"/>
              </a:rPr>
              <a:t>アロンは次のようにして聖所に入らなければならない。罪のためのいけにえとして若い雄牛、また全焼のいけにえとして雄羊を携え、</a:t>
            </a:r>
          </a:p>
          <a:p>
            <a:pPr eaLnBrk="1">
              <a:spcBef>
                <a:spcPts val="600"/>
              </a:spcBef>
              <a:buNone/>
            </a:pPr>
            <a:r>
              <a:rPr lang="de-DE" altLang="ja-JP" sz="2200" dirty="0" smtClean="0">
                <a:latin typeface="MS PGothic" panose="020B0600070205080204" pitchFamily="34" charset="-128"/>
                <a:ea typeface="MS PGothic" panose="020B0600070205080204" pitchFamily="34" charset="-128"/>
              </a:rPr>
              <a:t>4 </a:t>
            </a:r>
            <a:r>
              <a:rPr lang="ja-JP" altLang="de-DE" sz="2200" dirty="0">
                <a:latin typeface="MS PGothic" panose="020B0600070205080204" pitchFamily="34" charset="-128"/>
                <a:ea typeface="MS PGothic" panose="020B0600070205080204" pitchFamily="34" charset="-128"/>
              </a:rPr>
              <a:t>聖なる亜麻布の長服を着、亜麻布のももひきをはき</a:t>
            </a:r>
            <a:r>
              <a:rPr lang="ja-JP" altLang="de-DE" sz="2200" dirty="0" smtClean="0">
                <a:latin typeface="MS PGothic" panose="020B0600070205080204" pitchFamily="34" charset="-128"/>
                <a:ea typeface="MS PGothic" panose="020B0600070205080204" pitchFamily="34" charset="-128"/>
              </a:rPr>
              <a:t>、</a:t>
            </a:r>
            <a:endParaRPr lang="ja-JP" altLang="de-DE" sz="2200" dirty="0">
              <a:latin typeface="MS PGothic" panose="020B0600070205080204" pitchFamily="34" charset="-128"/>
              <a:ea typeface="MS PGothic" panose="020B0600070205080204" pitchFamily="34" charset="-128"/>
            </a:endParaRPr>
          </a:p>
        </p:txBody>
      </p:sp>
      <p:sp>
        <p:nvSpPr>
          <p:cNvPr id="3075" name="Textfeld 3"/>
          <p:cNvSpPr txBox="1">
            <a:spLocks noChangeArrowheads="1"/>
          </p:cNvSpPr>
          <p:nvPr/>
        </p:nvSpPr>
        <p:spPr bwMode="auto">
          <a:xfrm>
            <a:off x="4788138" y="195019"/>
            <a:ext cx="4356100" cy="65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de-DE" altLang="ja-JP" sz="2000" dirty="0" smtClean="0"/>
              <a:t>3.Mose 16, 1-10</a:t>
            </a:r>
            <a:r>
              <a:rPr lang="ja-JP" altLang="de-DE" sz="2000" dirty="0" smtClean="0"/>
              <a:t>＆</a:t>
            </a:r>
            <a:r>
              <a:rPr lang="de-DE" altLang="ja-JP" sz="2000" dirty="0" smtClean="0"/>
              <a:t>15-17</a:t>
            </a:r>
            <a:r>
              <a:rPr lang="ja-JP" altLang="de-DE" sz="2000" dirty="0" smtClean="0"/>
              <a:t>＆</a:t>
            </a:r>
            <a:r>
              <a:rPr lang="de-DE" altLang="ja-JP" sz="2000" dirty="0" smtClean="0"/>
              <a:t>21-22</a:t>
            </a:r>
            <a:endParaRPr lang="de-DE" altLang="ja-JP" sz="2000" dirty="0"/>
          </a:p>
          <a:p>
            <a:pPr>
              <a:buNone/>
            </a:pPr>
            <a:r>
              <a:rPr lang="de-DE" sz="1900" dirty="0"/>
              <a:t>1 Und der HERR redete zu Mose nach dem Tod der beiden Söhne Aarons, als sie vor den HERRN traten und daraufhin starben. </a:t>
            </a:r>
          </a:p>
          <a:p>
            <a:pPr>
              <a:buNone/>
            </a:pPr>
            <a:r>
              <a:rPr lang="de-DE" sz="1900" dirty="0"/>
              <a:t>2 Und der HERR sprach zu Mose: Sage deinem Bruder Aaron, dass er nicht zu allen Zeiten in das Heiligtum hineingehen soll, hinter den Vorhang, vor den Sühnedeckel, der auf der Lade ist, damit er nicht stirbt; denn ich will auf dem Sühnedeckel in einer Wolke erscheinen. </a:t>
            </a:r>
          </a:p>
          <a:p>
            <a:pPr>
              <a:buNone/>
            </a:pPr>
            <a:r>
              <a:rPr lang="de-DE" sz="1900" dirty="0"/>
              <a:t>3 Auf diese Weise soll Aaron in das Heiligtum hineingehen: mit einem jungen Stier als </a:t>
            </a:r>
            <a:r>
              <a:rPr lang="de-DE" sz="1900" dirty="0" err="1"/>
              <a:t>Sündopfer</a:t>
            </a:r>
            <a:r>
              <a:rPr lang="de-DE" sz="1900" dirty="0"/>
              <a:t> und mit einem Widder als Brandopfer; </a:t>
            </a:r>
          </a:p>
          <a:p>
            <a:pPr>
              <a:buNone/>
            </a:pPr>
            <a:r>
              <a:rPr lang="de-DE" sz="1900" dirty="0"/>
              <a:t>4 und er soll den heiligen leinenen </a:t>
            </a:r>
            <a:r>
              <a:rPr lang="de-DE" sz="1900" dirty="0" err="1"/>
              <a:t>Leibrock</a:t>
            </a:r>
            <a:r>
              <a:rPr lang="de-DE" sz="1900" dirty="0"/>
              <a:t> anziehen und soll </a:t>
            </a:r>
            <a:r>
              <a:rPr lang="de-DE" sz="1900" dirty="0" smtClean="0"/>
              <a:t>ein </a:t>
            </a:r>
            <a:r>
              <a:rPr lang="de-DE" sz="1800" dirty="0"/>
              <a:t>leinenes Unterkleid an seinem Fleisch haben und </a:t>
            </a:r>
            <a:r>
              <a:rPr lang="de-DE" sz="1800" dirty="0" smtClean="0"/>
              <a:t>sich</a:t>
            </a:r>
            <a:endParaRPr lang="de-DE" sz="1900" dirty="0"/>
          </a:p>
        </p:txBody>
      </p:sp>
      <p:cxnSp>
        <p:nvCxnSpPr>
          <p:cNvPr id="6" name="Gerade Verbindung 5"/>
          <p:cNvCxnSpPr/>
          <p:nvPr/>
        </p:nvCxnSpPr>
        <p:spPr>
          <a:xfrm>
            <a:off x="4787900" y="115888"/>
            <a:ext cx="0" cy="6553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77"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ea typeface="MS PGothic" pitchFamily="34" charset="-128"/>
              </a:rPr>
              <a:t>１</a:t>
            </a:r>
            <a:r>
              <a:rPr lang="de-DE" altLang="ja-JP" sz="2400" b="1" dirty="0">
                <a:ea typeface="MS PGothic" pitchFamily="34" charset="-128"/>
              </a:rPr>
              <a:t>.</a:t>
            </a:r>
            <a:r>
              <a:rPr lang="ja-JP" altLang="de-DE" sz="2400" b="1" dirty="0">
                <a:ea typeface="MS PGothic" pitchFamily="34" charset="-128"/>
              </a:rPr>
              <a:t> いけに</a:t>
            </a:r>
            <a:r>
              <a:rPr lang="ja-JP" altLang="de-DE" sz="2400" b="1" dirty="0" smtClean="0">
                <a:ea typeface="MS PGothic" pitchFamily="34" charset="-128"/>
              </a:rPr>
              <a:t>え（ささげもの）は、なぜ必要か</a:t>
            </a:r>
            <a:endParaRPr lang="de-DE" altLang="ja-JP" sz="2400" b="1" dirty="0" smtClean="0">
              <a:ea typeface="MS PGothic" pitchFamily="34" charset="-128"/>
            </a:endParaRPr>
          </a:p>
          <a:p>
            <a:pPr eaLnBrk="1" hangingPunct="1">
              <a:spcBef>
                <a:spcPct val="0"/>
              </a:spcBef>
              <a:buFontTx/>
              <a:buNone/>
              <a:tabLst>
                <a:tab pos="266700" algn="l"/>
              </a:tabLst>
            </a:pPr>
            <a:r>
              <a:rPr lang="ja-JP" altLang="de-DE" sz="2400" b="1" dirty="0" smtClean="0">
                <a:ea typeface="MS PGothic" pitchFamily="34" charset="-128"/>
              </a:rPr>
              <a:t>　</a:t>
            </a:r>
            <a:r>
              <a:rPr lang="de-DE" altLang="ja-JP" sz="2000" b="1" dirty="0" smtClean="0">
                <a:ea typeface="MS PGothic" pitchFamily="34" charset="-128"/>
              </a:rPr>
              <a:t>	</a:t>
            </a:r>
            <a:r>
              <a:rPr lang="ja-JP" altLang="de-DE" sz="2000" b="1" dirty="0" smtClean="0">
                <a:ea typeface="MS PGothic" pitchFamily="34" charset="-128"/>
              </a:rPr>
              <a:t>　</a:t>
            </a:r>
            <a:r>
              <a:rPr lang="de-DE" altLang="ja-JP" sz="2000" b="1" dirty="0" smtClean="0">
                <a:ea typeface="MS PGothic" pitchFamily="34" charset="-128"/>
              </a:rPr>
              <a:t>	Warum sind Opfer nötig?</a:t>
            </a:r>
            <a:r>
              <a:rPr lang="de-DE" altLang="ja-JP" sz="2000" b="1" dirty="0" smtClean="0"/>
              <a:t> </a:t>
            </a:r>
            <a:r>
              <a:rPr lang="ja-JP" altLang="de-DE" sz="2000" b="1" dirty="0" smtClean="0">
                <a:ea typeface="MS PGothic" pitchFamily="34" charset="-128"/>
              </a:rPr>
              <a:t>　　</a:t>
            </a:r>
            <a:r>
              <a:rPr lang="de-DE" altLang="ja-JP" sz="2000" b="1" dirty="0" smtClean="0">
                <a:ea typeface="MS PGothic" pitchFamily="34" charset="-128"/>
              </a:rPr>
              <a:t> </a:t>
            </a:r>
            <a:endParaRPr lang="de-DE" altLang="de-DE" sz="2000" b="1" dirty="0" smtClean="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2" name="Textfeld 1"/>
          <p:cNvSpPr txBox="1"/>
          <p:nvPr/>
        </p:nvSpPr>
        <p:spPr>
          <a:xfrm>
            <a:off x="971600" y="2132856"/>
            <a:ext cx="7560840" cy="369332"/>
          </a:xfrm>
          <a:prstGeom prst="rect">
            <a:avLst/>
          </a:prstGeom>
          <a:noFill/>
        </p:spPr>
        <p:txBody>
          <a:bodyPr wrap="square" rtlCol="0">
            <a:spAutoFit/>
          </a:bodyPr>
          <a:lstStyle/>
          <a:p>
            <a:endParaRPr lang="de-DE" dirty="0"/>
          </a:p>
        </p:txBody>
      </p:sp>
      <p:sp>
        <p:nvSpPr>
          <p:cNvPr id="7" name="Textfeld 6"/>
          <p:cNvSpPr txBox="1"/>
          <p:nvPr/>
        </p:nvSpPr>
        <p:spPr>
          <a:xfrm>
            <a:off x="611560" y="2924944"/>
            <a:ext cx="8136904" cy="3046988"/>
          </a:xfrm>
          <a:prstGeom prst="rect">
            <a:avLst/>
          </a:prstGeom>
          <a:noFill/>
        </p:spPr>
        <p:txBody>
          <a:bodyPr wrap="square" rtlCol="0">
            <a:spAutoFit/>
          </a:bodyPr>
          <a:lstStyle/>
          <a:p>
            <a:r>
              <a:rPr lang="ja-JP" altLang="de-DE" sz="2400" dirty="0" smtClean="0">
                <a:solidFill>
                  <a:srgbClr val="FF0000"/>
                </a:solidFill>
              </a:rPr>
              <a:t>ヘブル</a:t>
            </a:r>
            <a:r>
              <a:rPr lang="de-DE" altLang="ja-JP" sz="2400" dirty="0" smtClean="0">
                <a:solidFill>
                  <a:srgbClr val="FF0000"/>
                </a:solidFill>
              </a:rPr>
              <a:t>9:22</a:t>
            </a:r>
          </a:p>
          <a:p>
            <a:r>
              <a:rPr lang="ja-JP" altLang="de-DE" sz="2400" dirty="0" smtClean="0">
                <a:solidFill>
                  <a:srgbClr val="FF0000"/>
                </a:solidFill>
              </a:rPr>
              <a:t>そ</a:t>
            </a:r>
            <a:r>
              <a:rPr lang="ja-JP" altLang="de-DE" sz="2400" dirty="0">
                <a:solidFill>
                  <a:srgbClr val="FF0000"/>
                </a:solidFill>
              </a:rPr>
              <a:t>れで、律法によれば、すべてのものは血によってきよめられる、と言ってよいでしょう。また、血を注ぎ出すことがなければ、罪の赦しはないのです。</a:t>
            </a:r>
            <a:endParaRPr lang="de-DE" sz="2400" dirty="0">
              <a:solidFill>
                <a:srgbClr val="FF0000"/>
              </a:solidFill>
            </a:endParaRPr>
          </a:p>
          <a:p>
            <a:endParaRPr lang="de-DE" sz="2400" dirty="0" smtClean="0">
              <a:solidFill>
                <a:srgbClr val="FF0000"/>
              </a:solidFill>
            </a:endParaRPr>
          </a:p>
          <a:p>
            <a:r>
              <a:rPr lang="de-DE" sz="2400" dirty="0" smtClean="0">
                <a:solidFill>
                  <a:srgbClr val="FF0000"/>
                </a:solidFill>
              </a:rPr>
              <a:t>Hebräer 9, 22</a:t>
            </a:r>
          </a:p>
          <a:p>
            <a:r>
              <a:rPr lang="de-DE" altLang="ja-JP" sz="2400" dirty="0" smtClean="0">
                <a:solidFill>
                  <a:srgbClr val="FF0000"/>
                </a:solidFill>
              </a:rPr>
              <a:t>U</a:t>
            </a:r>
            <a:r>
              <a:rPr lang="de-DE" sz="2400" dirty="0" smtClean="0">
                <a:solidFill>
                  <a:srgbClr val="FF0000"/>
                </a:solidFill>
              </a:rPr>
              <a:t>nd </a:t>
            </a:r>
            <a:r>
              <a:rPr lang="de-DE" sz="2400" dirty="0">
                <a:solidFill>
                  <a:srgbClr val="FF0000"/>
                </a:solidFill>
              </a:rPr>
              <a:t>fast alles wird nach dem Gesetz mit Blut gereinigt, und ohne </a:t>
            </a:r>
            <a:r>
              <a:rPr lang="de-DE" sz="2400" dirty="0" err="1" smtClean="0">
                <a:solidFill>
                  <a:srgbClr val="FF0000"/>
                </a:solidFill>
              </a:rPr>
              <a:t>Blutvergie</a:t>
            </a:r>
            <a:r>
              <a:rPr lang="de-DE" altLang="ja-JP" sz="2400" dirty="0" err="1" smtClean="0">
                <a:solidFill>
                  <a:srgbClr val="FF0000"/>
                </a:solidFill>
              </a:rPr>
              <a:t>ss</a:t>
            </a:r>
            <a:r>
              <a:rPr lang="de-DE" sz="2400" dirty="0" err="1" smtClean="0">
                <a:solidFill>
                  <a:srgbClr val="FF0000"/>
                </a:solidFill>
              </a:rPr>
              <a:t>en</a:t>
            </a:r>
            <a:r>
              <a:rPr lang="de-DE" sz="2400" dirty="0" smtClean="0">
                <a:solidFill>
                  <a:srgbClr val="FF0000"/>
                </a:solidFill>
              </a:rPr>
              <a:t> </a:t>
            </a:r>
            <a:r>
              <a:rPr lang="de-DE" sz="2400" dirty="0">
                <a:solidFill>
                  <a:srgbClr val="FF0000"/>
                </a:solidFill>
              </a:rPr>
              <a:t>geschieht keine Vergebung.</a:t>
            </a:r>
          </a:p>
        </p:txBody>
      </p:sp>
    </p:spTree>
    <p:extLst>
      <p:ext uri="{BB962C8B-B14F-4D97-AF65-F5344CB8AC3E}">
        <p14:creationId xmlns:p14="http://schemas.microsoft.com/office/powerpoint/2010/main" val="208636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ea typeface="MS PGothic" pitchFamily="34" charset="-128"/>
              </a:rPr>
              <a:t>２</a:t>
            </a:r>
            <a:r>
              <a:rPr lang="de-DE" altLang="de-DE" sz="2400" b="1" dirty="0"/>
              <a:t>. </a:t>
            </a:r>
            <a:r>
              <a:rPr lang="ja-JP" altLang="de-DE" sz="2400" b="1" dirty="0" smtClean="0"/>
              <a:t>贖罪の日は、なぜ年に一回だけか</a:t>
            </a:r>
            <a:endParaRPr lang="de-DE" altLang="ja-JP" sz="2400" b="1" dirty="0" smtClean="0"/>
          </a:p>
          <a:p>
            <a:pPr eaLnBrk="1" hangingPunct="1">
              <a:spcBef>
                <a:spcPct val="0"/>
              </a:spcBef>
              <a:buFontTx/>
              <a:buNone/>
            </a:pPr>
            <a:r>
              <a:rPr lang="de-DE" altLang="ja-JP" sz="2400" b="1" dirty="0"/>
              <a:t>	</a:t>
            </a:r>
            <a:r>
              <a:rPr lang="de-DE" altLang="ja-JP" sz="2000" b="1" dirty="0" smtClean="0">
                <a:ea typeface="MS PGothic" pitchFamily="34" charset="-128"/>
              </a:rPr>
              <a:t>Warum ist der Versöhnungstag nur einmal im Jahr? </a:t>
            </a:r>
            <a:endParaRPr lang="de-DE" altLang="ja-JP" sz="2000" b="1" dirty="0">
              <a:ea typeface="MS PGothic" pitchFamily="34" charset="-128"/>
            </a:endParaRPr>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Tree>
    <p:extLst>
      <p:ext uri="{BB962C8B-B14F-4D97-AF65-F5344CB8AC3E}">
        <p14:creationId xmlns:p14="http://schemas.microsoft.com/office/powerpoint/2010/main" val="1347733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ea typeface="MS PGothic" pitchFamily="34" charset="-128"/>
              </a:rPr>
              <a:t>２</a:t>
            </a:r>
            <a:r>
              <a:rPr lang="de-DE" altLang="de-DE" sz="2400" b="1" dirty="0"/>
              <a:t>. </a:t>
            </a:r>
            <a:r>
              <a:rPr lang="ja-JP" altLang="de-DE" sz="2400" b="1" dirty="0" smtClean="0"/>
              <a:t>贖罪の日は、なぜ年に一回だけか</a:t>
            </a:r>
            <a:endParaRPr lang="de-DE" altLang="ja-JP" sz="2400" b="1" dirty="0" smtClean="0"/>
          </a:p>
          <a:p>
            <a:pPr eaLnBrk="1" hangingPunct="1">
              <a:spcBef>
                <a:spcPct val="0"/>
              </a:spcBef>
              <a:buFontTx/>
              <a:buNone/>
            </a:pPr>
            <a:r>
              <a:rPr lang="de-DE" altLang="ja-JP" sz="2400" b="1" dirty="0"/>
              <a:t>	</a:t>
            </a:r>
            <a:r>
              <a:rPr lang="de-DE" altLang="ja-JP" sz="2000" b="1" dirty="0" smtClean="0">
                <a:ea typeface="MS PGothic" pitchFamily="34" charset="-128"/>
              </a:rPr>
              <a:t>Warum ist der Versöhnungstag nur einmal im Jahr? </a:t>
            </a:r>
            <a:endParaRPr lang="de-DE" altLang="ja-JP" sz="2000" b="1" dirty="0">
              <a:ea typeface="MS PGothic" pitchFamily="34" charset="-128"/>
            </a:endParaRPr>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7" name="Textfeld 6"/>
          <p:cNvSpPr txBox="1"/>
          <p:nvPr/>
        </p:nvSpPr>
        <p:spPr>
          <a:xfrm>
            <a:off x="611560" y="2924944"/>
            <a:ext cx="8136904" cy="2677656"/>
          </a:xfrm>
          <a:prstGeom prst="rect">
            <a:avLst/>
          </a:prstGeom>
          <a:noFill/>
        </p:spPr>
        <p:txBody>
          <a:bodyPr wrap="square" rtlCol="0">
            <a:spAutoFit/>
          </a:bodyPr>
          <a:lstStyle/>
          <a:p>
            <a:r>
              <a:rPr lang="ja-JP" altLang="de-DE" sz="2400" dirty="0" smtClean="0">
                <a:solidFill>
                  <a:srgbClr val="FF0000"/>
                </a:solidFill>
              </a:rPr>
              <a:t>ヘブル</a:t>
            </a:r>
            <a:r>
              <a:rPr lang="de-DE" altLang="ja-JP" sz="2400" dirty="0" smtClean="0">
                <a:solidFill>
                  <a:srgbClr val="FF0000"/>
                </a:solidFill>
              </a:rPr>
              <a:t>9:27</a:t>
            </a:r>
          </a:p>
          <a:p>
            <a:r>
              <a:rPr lang="ja-JP" altLang="de-DE" sz="2400" dirty="0" smtClean="0">
                <a:solidFill>
                  <a:srgbClr val="FF0000"/>
                </a:solidFill>
              </a:rPr>
              <a:t>そ</a:t>
            </a:r>
            <a:r>
              <a:rPr lang="ja-JP" altLang="de-DE" sz="2400" dirty="0">
                <a:solidFill>
                  <a:srgbClr val="FF0000"/>
                </a:solidFill>
              </a:rPr>
              <a:t>して、人間には、</a:t>
            </a:r>
            <a:r>
              <a:rPr lang="ja-JP" altLang="de-DE" sz="2400" u="sng" dirty="0">
                <a:solidFill>
                  <a:srgbClr val="FF0000"/>
                </a:solidFill>
              </a:rPr>
              <a:t>一</a:t>
            </a:r>
            <a:r>
              <a:rPr lang="ja-JP" altLang="de-DE" sz="2400" u="sng" dirty="0" smtClean="0">
                <a:solidFill>
                  <a:srgbClr val="FF0000"/>
                </a:solidFill>
              </a:rPr>
              <a:t>度</a:t>
            </a:r>
            <a:r>
              <a:rPr lang="ja-JP" altLang="de-DE" sz="2400" dirty="0" smtClean="0">
                <a:solidFill>
                  <a:srgbClr val="FF0000"/>
                </a:solidFill>
              </a:rPr>
              <a:t> 死</a:t>
            </a:r>
            <a:r>
              <a:rPr lang="ja-JP" altLang="de-DE" sz="2400" dirty="0">
                <a:solidFill>
                  <a:srgbClr val="FF0000"/>
                </a:solidFill>
              </a:rPr>
              <a:t>ぬこと</a:t>
            </a:r>
            <a:r>
              <a:rPr lang="ja-JP" altLang="de-DE" sz="2400" dirty="0" smtClean="0">
                <a:solidFill>
                  <a:srgbClr val="FF0000"/>
                </a:solidFill>
              </a:rPr>
              <a:t>と、死</a:t>
            </a:r>
            <a:r>
              <a:rPr lang="ja-JP" altLang="de-DE" sz="2400" dirty="0">
                <a:solidFill>
                  <a:srgbClr val="FF0000"/>
                </a:solidFill>
              </a:rPr>
              <a:t>後にさばきを受けることが定まっている</a:t>
            </a:r>
            <a:r>
              <a:rPr lang="ja-JP" altLang="de-DE" sz="2400" dirty="0" smtClean="0">
                <a:solidFill>
                  <a:srgbClr val="FF0000"/>
                </a:solidFill>
              </a:rPr>
              <a:t>よ。</a:t>
            </a:r>
            <a:endParaRPr lang="de-DE" sz="2400" dirty="0" smtClean="0">
              <a:solidFill>
                <a:srgbClr val="FF0000"/>
              </a:solidFill>
            </a:endParaRPr>
          </a:p>
          <a:p>
            <a:endParaRPr lang="de-DE" sz="2400" dirty="0" smtClean="0">
              <a:solidFill>
                <a:srgbClr val="FF0000"/>
              </a:solidFill>
            </a:endParaRPr>
          </a:p>
          <a:p>
            <a:r>
              <a:rPr lang="de-DE" sz="2400" dirty="0" smtClean="0">
                <a:solidFill>
                  <a:srgbClr val="FF0000"/>
                </a:solidFill>
              </a:rPr>
              <a:t>Hebräer 9, </a:t>
            </a:r>
            <a:r>
              <a:rPr lang="de-DE" altLang="ja-JP" sz="2400" dirty="0" smtClean="0">
                <a:solidFill>
                  <a:srgbClr val="FF0000"/>
                </a:solidFill>
              </a:rPr>
              <a:t>27</a:t>
            </a:r>
            <a:endParaRPr lang="de-DE" sz="2400" dirty="0" smtClean="0">
              <a:solidFill>
                <a:srgbClr val="FF0000"/>
              </a:solidFill>
            </a:endParaRPr>
          </a:p>
          <a:p>
            <a:r>
              <a:rPr lang="de-DE" sz="2400" dirty="0">
                <a:solidFill>
                  <a:srgbClr val="FF0000"/>
                </a:solidFill>
              </a:rPr>
              <a:t>Und </a:t>
            </a:r>
            <a:r>
              <a:rPr lang="de-DE" sz="2400" dirty="0" smtClean="0">
                <a:solidFill>
                  <a:srgbClr val="FF0000"/>
                </a:solidFill>
              </a:rPr>
              <a:t>gewiss </a:t>
            </a:r>
            <a:r>
              <a:rPr lang="de-DE" altLang="ja-JP" sz="2400" dirty="0" smtClean="0">
                <a:solidFill>
                  <a:srgbClr val="FF0000"/>
                </a:solidFill>
              </a:rPr>
              <a:t>ist</a:t>
            </a:r>
            <a:r>
              <a:rPr lang="ja-JP" altLang="de-DE" sz="2400" dirty="0" smtClean="0">
                <a:solidFill>
                  <a:srgbClr val="FF0000"/>
                </a:solidFill>
              </a:rPr>
              <a:t> </a:t>
            </a:r>
            <a:r>
              <a:rPr lang="de-DE" sz="2400" dirty="0" smtClean="0">
                <a:solidFill>
                  <a:srgbClr val="FF0000"/>
                </a:solidFill>
              </a:rPr>
              <a:t>es </a:t>
            </a:r>
            <a:r>
              <a:rPr lang="de-DE" sz="2400" dirty="0">
                <a:solidFill>
                  <a:srgbClr val="FF0000"/>
                </a:solidFill>
              </a:rPr>
              <a:t>den Menschen bestimmt ist, </a:t>
            </a:r>
            <a:r>
              <a:rPr lang="de-DE" sz="2400" u="sng" dirty="0">
                <a:solidFill>
                  <a:srgbClr val="FF0000"/>
                </a:solidFill>
              </a:rPr>
              <a:t>einmal</a:t>
            </a:r>
            <a:r>
              <a:rPr lang="de-DE" sz="2400" dirty="0">
                <a:solidFill>
                  <a:srgbClr val="FF0000"/>
                </a:solidFill>
              </a:rPr>
              <a:t> zu sterben, danach aber das </a:t>
            </a:r>
            <a:r>
              <a:rPr lang="de-DE" sz="2400" dirty="0" smtClean="0">
                <a:solidFill>
                  <a:srgbClr val="FF0000"/>
                </a:solidFill>
              </a:rPr>
              <a:t>Gericht</a:t>
            </a:r>
            <a:r>
              <a:rPr lang="de-DE" altLang="ja-JP" sz="2400" dirty="0" smtClean="0">
                <a:solidFill>
                  <a:srgbClr val="FF0000"/>
                </a:solidFill>
              </a:rPr>
              <a:t>.</a:t>
            </a:r>
            <a:endParaRPr lang="de-DE" sz="2400" dirty="0">
              <a:solidFill>
                <a:srgbClr val="FF0000"/>
              </a:solidFill>
            </a:endParaRPr>
          </a:p>
        </p:txBody>
      </p:sp>
    </p:spTree>
    <p:extLst>
      <p:ext uri="{BB962C8B-B14F-4D97-AF65-F5344CB8AC3E}">
        <p14:creationId xmlns:p14="http://schemas.microsoft.com/office/powerpoint/2010/main" val="3647081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solidFill>
                  <a:schemeClr val="bg1">
                    <a:lumMod val="50000"/>
                  </a:schemeClr>
                </a:solidFill>
                <a:ea typeface="MS PGothic" pitchFamily="34" charset="-128"/>
              </a:rPr>
              <a:t>２</a:t>
            </a:r>
            <a:r>
              <a:rPr lang="de-DE" altLang="de-DE" sz="2400" b="1" dirty="0">
                <a:solidFill>
                  <a:schemeClr val="bg1">
                    <a:lumMod val="50000"/>
                  </a:schemeClr>
                </a:solidFill>
              </a:rPr>
              <a:t>. </a:t>
            </a:r>
            <a:r>
              <a:rPr lang="ja-JP" altLang="de-DE" sz="2400" b="1" dirty="0" smtClean="0">
                <a:solidFill>
                  <a:schemeClr val="bg1">
                    <a:lumMod val="50000"/>
                  </a:schemeClr>
                </a:solidFill>
              </a:rPr>
              <a:t>贖罪の日は、なぜ年に一回だけか</a:t>
            </a:r>
            <a:endParaRPr lang="de-DE" altLang="ja-JP" sz="2400" b="1" dirty="0" smtClean="0">
              <a:solidFill>
                <a:schemeClr val="bg1">
                  <a:lumMod val="50000"/>
                </a:schemeClr>
              </a:solidFill>
            </a:endParaRPr>
          </a:p>
          <a:p>
            <a:pPr eaLnBrk="1" hangingPunct="1">
              <a:spcBef>
                <a:spcPct val="0"/>
              </a:spcBef>
              <a:buFontTx/>
              <a:buNone/>
            </a:pPr>
            <a:r>
              <a:rPr lang="de-DE" altLang="ja-JP" sz="2400" b="1" dirty="0">
                <a:solidFill>
                  <a:schemeClr val="bg1">
                    <a:lumMod val="50000"/>
                  </a:schemeClr>
                </a:solidFill>
              </a:rPr>
              <a:t>	</a:t>
            </a:r>
            <a:r>
              <a:rPr lang="de-DE" altLang="ja-JP" sz="2000" b="1" dirty="0" smtClean="0">
                <a:solidFill>
                  <a:schemeClr val="bg1">
                    <a:lumMod val="50000"/>
                  </a:schemeClr>
                </a:solidFill>
                <a:ea typeface="MS PGothic" pitchFamily="34" charset="-128"/>
              </a:rPr>
              <a:t>Warum ist der Versöhnungstag nur einmal im Jahr? </a:t>
            </a:r>
            <a:endParaRPr lang="de-DE" altLang="ja-JP" sz="2000" b="1" dirty="0">
              <a:solidFill>
                <a:schemeClr val="bg1">
                  <a:lumMod val="50000"/>
                </a:schemeClr>
              </a:solidFill>
              <a:ea typeface="MS PGothic" pitchFamily="34" charset="-128"/>
            </a:endParaRPr>
          </a:p>
          <a:p>
            <a:pPr eaLnBrk="1" hangingPunct="1">
              <a:spcBef>
                <a:spcPts val="600"/>
              </a:spcBef>
              <a:buFontTx/>
              <a:buNone/>
            </a:pPr>
            <a:r>
              <a:rPr lang="ja-JP" altLang="de-DE" sz="2400" b="1" dirty="0" smtClean="0">
                <a:ea typeface="MS PGothic" pitchFamily="34" charset="-128"/>
              </a:rPr>
              <a:t>３</a:t>
            </a:r>
            <a:r>
              <a:rPr lang="de-DE" altLang="ja-JP" sz="2400" b="1" dirty="0">
                <a:ea typeface="MS PGothic" pitchFamily="34" charset="-128"/>
              </a:rPr>
              <a:t>.</a:t>
            </a:r>
            <a:r>
              <a:rPr lang="ja-JP" altLang="de-DE" sz="2400" b="1" dirty="0">
                <a:ea typeface="MS PGothic" pitchFamily="34" charset="-128"/>
              </a:rPr>
              <a:t> </a:t>
            </a:r>
            <a:r>
              <a:rPr lang="ja-JP" altLang="de-DE" sz="2400" b="1" dirty="0" smtClean="0">
                <a:ea typeface="MS PGothic" pitchFamily="34" charset="-128"/>
              </a:rPr>
              <a:t>主イエス･キリストの十字架と贖罪の日　</a:t>
            </a:r>
            <a:r>
              <a:rPr lang="de-DE" altLang="ja-JP" sz="2000" b="1" dirty="0">
                <a:ea typeface="MS PGothic" pitchFamily="34" charset="-128"/>
              </a:rPr>
              <a:t>	</a:t>
            </a:r>
            <a:endParaRPr lang="de-DE" altLang="ja-JP" sz="2000" b="1" dirty="0" smtClean="0">
              <a:ea typeface="MS PGothic" pitchFamily="34" charset="-128"/>
            </a:endParaRPr>
          </a:p>
          <a:p>
            <a:pPr eaLnBrk="1" hangingPunct="1">
              <a:spcBef>
                <a:spcPct val="0"/>
              </a:spcBef>
              <a:buFontTx/>
              <a:buNone/>
            </a:pPr>
            <a:r>
              <a:rPr lang="de-DE" altLang="ja-JP" sz="2000" b="1" dirty="0">
                <a:ea typeface="MS PGothic" pitchFamily="34" charset="-128"/>
              </a:rPr>
              <a:t>	</a:t>
            </a:r>
            <a:r>
              <a:rPr lang="de-DE" altLang="ja-JP" sz="2000" b="1" dirty="0" smtClean="0">
                <a:ea typeface="MS PGothic" pitchFamily="34" charset="-128"/>
              </a:rPr>
              <a:t>Das Kreuz Jesu Christi und der Versöhnungstag</a:t>
            </a:r>
            <a:endParaRPr lang="de-DE" altLang="ja-JP" sz="2000" b="1" dirty="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Tree>
    <p:extLst>
      <p:ext uri="{BB962C8B-B14F-4D97-AF65-F5344CB8AC3E}">
        <p14:creationId xmlns:p14="http://schemas.microsoft.com/office/powerpoint/2010/main" val="1503310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solidFill>
                  <a:schemeClr val="bg1">
                    <a:lumMod val="50000"/>
                  </a:schemeClr>
                </a:solidFill>
                <a:ea typeface="MS PGothic" pitchFamily="34" charset="-128"/>
              </a:rPr>
              <a:t>２</a:t>
            </a:r>
            <a:r>
              <a:rPr lang="de-DE" altLang="de-DE" sz="2400" b="1" dirty="0">
                <a:solidFill>
                  <a:schemeClr val="bg1">
                    <a:lumMod val="50000"/>
                  </a:schemeClr>
                </a:solidFill>
              </a:rPr>
              <a:t>. </a:t>
            </a:r>
            <a:r>
              <a:rPr lang="ja-JP" altLang="de-DE" sz="2400" b="1" dirty="0" smtClean="0">
                <a:solidFill>
                  <a:schemeClr val="bg1">
                    <a:lumMod val="50000"/>
                  </a:schemeClr>
                </a:solidFill>
              </a:rPr>
              <a:t>贖罪の日は、なぜ年に一回だけか</a:t>
            </a:r>
            <a:endParaRPr lang="de-DE" altLang="ja-JP" sz="2400" b="1" dirty="0" smtClean="0">
              <a:solidFill>
                <a:schemeClr val="bg1">
                  <a:lumMod val="50000"/>
                </a:schemeClr>
              </a:solidFill>
            </a:endParaRPr>
          </a:p>
          <a:p>
            <a:pPr eaLnBrk="1" hangingPunct="1">
              <a:spcBef>
                <a:spcPct val="0"/>
              </a:spcBef>
              <a:buFontTx/>
              <a:buNone/>
            </a:pPr>
            <a:r>
              <a:rPr lang="de-DE" altLang="ja-JP" sz="2400" b="1" dirty="0">
                <a:solidFill>
                  <a:schemeClr val="bg1">
                    <a:lumMod val="50000"/>
                  </a:schemeClr>
                </a:solidFill>
              </a:rPr>
              <a:t>	</a:t>
            </a:r>
            <a:r>
              <a:rPr lang="de-DE" altLang="ja-JP" sz="2000" b="1" dirty="0" smtClean="0">
                <a:solidFill>
                  <a:schemeClr val="bg1">
                    <a:lumMod val="50000"/>
                  </a:schemeClr>
                </a:solidFill>
                <a:ea typeface="MS PGothic" pitchFamily="34" charset="-128"/>
              </a:rPr>
              <a:t>Warum ist der Versöhnungstag nur einmal im Jahr? </a:t>
            </a:r>
            <a:endParaRPr lang="de-DE" altLang="ja-JP" sz="2000" b="1" dirty="0">
              <a:solidFill>
                <a:schemeClr val="bg1">
                  <a:lumMod val="50000"/>
                </a:schemeClr>
              </a:solidFill>
              <a:ea typeface="MS PGothic" pitchFamily="34" charset="-128"/>
            </a:endParaRPr>
          </a:p>
          <a:p>
            <a:pPr eaLnBrk="1" hangingPunct="1">
              <a:spcBef>
                <a:spcPts val="600"/>
              </a:spcBef>
              <a:buFontTx/>
              <a:buNone/>
            </a:pPr>
            <a:r>
              <a:rPr lang="ja-JP" altLang="de-DE" sz="2400" b="1" dirty="0" smtClean="0">
                <a:ea typeface="MS PGothic" pitchFamily="34" charset="-128"/>
              </a:rPr>
              <a:t>３</a:t>
            </a:r>
            <a:r>
              <a:rPr lang="de-DE" altLang="ja-JP" sz="2400" b="1" dirty="0">
                <a:ea typeface="MS PGothic" pitchFamily="34" charset="-128"/>
              </a:rPr>
              <a:t>.</a:t>
            </a:r>
            <a:r>
              <a:rPr lang="ja-JP" altLang="de-DE" sz="2400" b="1" dirty="0">
                <a:ea typeface="MS PGothic" pitchFamily="34" charset="-128"/>
              </a:rPr>
              <a:t> </a:t>
            </a:r>
            <a:r>
              <a:rPr lang="ja-JP" altLang="de-DE" sz="2400" b="1" dirty="0" smtClean="0">
                <a:ea typeface="MS PGothic" pitchFamily="34" charset="-128"/>
              </a:rPr>
              <a:t>主イエス･キリストの十字架と贖罪の日　</a:t>
            </a:r>
            <a:r>
              <a:rPr lang="de-DE" altLang="ja-JP" sz="2000" b="1" dirty="0">
                <a:ea typeface="MS PGothic" pitchFamily="34" charset="-128"/>
              </a:rPr>
              <a:t>	</a:t>
            </a:r>
            <a:endParaRPr lang="de-DE" altLang="ja-JP" sz="2000" b="1" dirty="0" smtClean="0">
              <a:ea typeface="MS PGothic" pitchFamily="34" charset="-128"/>
            </a:endParaRPr>
          </a:p>
          <a:p>
            <a:pPr eaLnBrk="1" hangingPunct="1">
              <a:spcBef>
                <a:spcPct val="0"/>
              </a:spcBef>
              <a:buFontTx/>
              <a:buNone/>
            </a:pPr>
            <a:r>
              <a:rPr lang="de-DE" altLang="ja-JP" sz="2000" b="1" dirty="0">
                <a:ea typeface="MS PGothic" pitchFamily="34" charset="-128"/>
              </a:rPr>
              <a:t>	</a:t>
            </a:r>
            <a:r>
              <a:rPr lang="de-DE" altLang="ja-JP" sz="2000" b="1" dirty="0" smtClean="0">
                <a:ea typeface="MS PGothic" pitchFamily="34" charset="-128"/>
              </a:rPr>
              <a:t>Das Kreuz Jesu Christi und der Versöhnungstag</a:t>
            </a:r>
            <a:endParaRPr lang="de-DE" altLang="ja-JP" sz="2000" b="1" dirty="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7" name="Textfeld 6"/>
          <p:cNvSpPr txBox="1"/>
          <p:nvPr/>
        </p:nvSpPr>
        <p:spPr>
          <a:xfrm>
            <a:off x="605015" y="3356992"/>
            <a:ext cx="8136904" cy="2308324"/>
          </a:xfrm>
          <a:prstGeom prst="rect">
            <a:avLst/>
          </a:prstGeom>
          <a:noFill/>
        </p:spPr>
        <p:txBody>
          <a:bodyPr wrap="square" rtlCol="0">
            <a:spAutoFit/>
          </a:bodyPr>
          <a:lstStyle/>
          <a:p>
            <a:r>
              <a:rPr lang="ja-JP" altLang="de-DE" sz="2400" dirty="0" smtClean="0">
                <a:solidFill>
                  <a:srgbClr val="FF0000"/>
                </a:solidFill>
              </a:rPr>
              <a:t>ヘブル</a:t>
            </a:r>
            <a:r>
              <a:rPr lang="de-DE" altLang="ja-JP" sz="2400" dirty="0" smtClean="0">
                <a:solidFill>
                  <a:srgbClr val="FF0000"/>
                </a:solidFill>
              </a:rPr>
              <a:t>10:4</a:t>
            </a:r>
          </a:p>
          <a:p>
            <a:r>
              <a:rPr lang="ja-JP" altLang="de-DE" sz="2400" dirty="0" smtClean="0">
                <a:solidFill>
                  <a:srgbClr val="FF0000"/>
                </a:solidFill>
              </a:rPr>
              <a:t>雄</a:t>
            </a:r>
            <a:r>
              <a:rPr lang="ja-JP" altLang="de-DE" sz="2400" dirty="0">
                <a:solidFill>
                  <a:srgbClr val="FF0000"/>
                </a:solidFill>
              </a:rPr>
              <a:t>牛とやぎの血は、罪を除くことができません。</a:t>
            </a:r>
            <a:endParaRPr lang="de-DE" sz="2400" dirty="0" smtClean="0">
              <a:solidFill>
                <a:srgbClr val="FF0000"/>
              </a:solidFill>
            </a:endParaRPr>
          </a:p>
          <a:p>
            <a:endParaRPr lang="de-DE" sz="2400" dirty="0" smtClean="0">
              <a:solidFill>
                <a:srgbClr val="FF0000"/>
              </a:solidFill>
            </a:endParaRPr>
          </a:p>
          <a:p>
            <a:r>
              <a:rPr lang="de-DE" sz="2400" dirty="0" smtClean="0">
                <a:solidFill>
                  <a:srgbClr val="FF0000"/>
                </a:solidFill>
              </a:rPr>
              <a:t>Hebräer </a:t>
            </a:r>
            <a:r>
              <a:rPr lang="de-DE" altLang="ja-JP" sz="2400" dirty="0" smtClean="0">
                <a:solidFill>
                  <a:srgbClr val="FF0000"/>
                </a:solidFill>
              </a:rPr>
              <a:t>10</a:t>
            </a:r>
            <a:r>
              <a:rPr lang="de-DE" sz="2400" dirty="0" smtClean="0">
                <a:solidFill>
                  <a:srgbClr val="FF0000"/>
                </a:solidFill>
              </a:rPr>
              <a:t>, </a:t>
            </a:r>
            <a:r>
              <a:rPr lang="de-DE" altLang="ja-JP" sz="2400" dirty="0" smtClean="0">
                <a:solidFill>
                  <a:srgbClr val="FF0000"/>
                </a:solidFill>
              </a:rPr>
              <a:t>4</a:t>
            </a:r>
            <a:endParaRPr lang="de-DE" sz="2400" dirty="0" smtClean="0">
              <a:solidFill>
                <a:srgbClr val="FF0000"/>
              </a:solidFill>
            </a:endParaRPr>
          </a:p>
          <a:p>
            <a:r>
              <a:rPr lang="de-DE" altLang="ja-JP" sz="2400" dirty="0" smtClean="0">
                <a:solidFill>
                  <a:srgbClr val="FF0000"/>
                </a:solidFill>
              </a:rPr>
              <a:t>U</a:t>
            </a:r>
            <a:r>
              <a:rPr lang="de-DE" sz="2400" dirty="0" smtClean="0">
                <a:solidFill>
                  <a:srgbClr val="FF0000"/>
                </a:solidFill>
              </a:rPr>
              <a:t>nmöglich </a:t>
            </a:r>
            <a:r>
              <a:rPr lang="de-DE" sz="2400" dirty="0">
                <a:solidFill>
                  <a:srgbClr val="FF0000"/>
                </a:solidFill>
              </a:rPr>
              <a:t>kann das Blut von Stieren und Böcken Sünden hinwegnehmen! </a:t>
            </a:r>
          </a:p>
        </p:txBody>
      </p:sp>
    </p:spTree>
    <p:extLst>
      <p:ext uri="{BB962C8B-B14F-4D97-AF65-F5344CB8AC3E}">
        <p14:creationId xmlns:p14="http://schemas.microsoft.com/office/powerpoint/2010/main" val="508318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solidFill>
                  <a:schemeClr val="bg1">
                    <a:lumMod val="50000"/>
                  </a:schemeClr>
                </a:solidFill>
                <a:ea typeface="MS PGothic" pitchFamily="34" charset="-128"/>
              </a:rPr>
              <a:t>２</a:t>
            </a:r>
            <a:r>
              <a:rPr lang="de-DE" altLang="de-DE" sz="2400" b="1" dirty="0">
                <a:solidFill>
                  <a:schemeClr val="bg1">
                    <a:lumMod val="50000"/>
                  </a:schemeClr>
                </a:solidFill>
              </a:rPr>
              <a:t>. </a:t>
            </a:r>
            <a:r>
              <a:rPr lang="ja-JP" altLang="de-DE" sz="2400" b="1" dirty="0" smtClean="0">
                <a:solidFill>
                  <a:schemeClr val="bg1">
                    <a:lumMod val="50000"/>
                  </a:schemeClr>
                </a:solidFill>
              </a:rPr>
              <a:t>贖罪の日は、なぜ年に一回だけか</a:t>
            </a:r>
            <a:endParaRPr lang="de-DE" altLang="ja-JP" sz="2400" b="1" dirty="0" smtClean="0">
              <a:solidFill>
                <a:schemeClr val="bg1">
                  <a:lumMod val="50000"/>
                </a:schemeClr>
              </a:solidFill>
            </a:endParaRPr>
          </a:p>
          <a:p>
            <a:pPr eaLnBrk="1" hangingPunct="1">
              <a:spcBef>
                <a:spcPct val="0"/>
              </a:spcBef>
              <a:buFontTx/>
              <a:buNone/>
            </a:pPr>
            <a:r>
              <a:rPr lang="de-DE" altLang="ja-JP" sz="2400" b="1" dirty="0">
                <a:solidFill>
                  <a:schemeClr val="bg1">
                    <a:lumMod val="50000"/>
                  </a:schemeClr>
                </a:solidFill>
              </a:rPr>
              <a:t>	</a:t>
            </a:r>
            <a:r>
              <a:rPr lang="de-DE" altLang="ja-JP" sz="2000" b="1" dirty="0" smtClean="0">
                <a:solidFill>
                  <a:schemeClr val="bg1">
                    <a:lumMod val="50000"/>
                  </a:schemeClr>
                </a:solidFill>
                <a:ea typeface="MS PGothic" pitchFamily="34" charset="-128"/>
              </a:rPr>
              <a:t>Warum ist der Versöhnungstag nur einmal im Jahr? </a:t>
            </a:r>
            <a:endParaRPr lang="de-DE" altLang="ja-JP" sz="2000" b="1" dirty="0">
              <a:solidFill>
                <a:schemeClr val="bg1">
                  <a:lumMod val="50000"/>
                </a:schemeClr>
              </a:solidFill>
              <a:ea typeface="MS PGothic" pitchFamily="34" charset="-128"/>
            </a:endParaRPr>
          </a:p>
          <a:p>
            <a:pPr eaLnBrk="1" hangingPunct="1">
              <a:spcBef>
                <a:spcPts val="600"/>
              </a:spcBef>
              <a:buFontTx/>
              <a:buNone/>
            </a:pPr>
            <a:r>
              <a:rPr lang="ja-JP" altLang="de-DE" sz="2400" b="1" dirty="0" smtClean="0">
                <a:ea typeface="MS PGothic" pitchFamily="34" charset="-128"/>
              </a:rPr>
              <a:t>３</a:t>
            </a:r>
            <a:r>
              <a:rPr lang="de-DE" altLang="ja-JP" sz="2400" b="1" dirty="0">
                <a:ea typeface="MS PGothic" pitchFamily="34" charset="-128"/>
              </a:rPr>
              <a:t>.</a:t>
            </a:r>
            <a:r>
              <a:rPr lang="ja-JP" altLang="de-DE" sz="2400" b="1" dirty="0">
                <a:ea typeface="MS PGothic" pitchFamily="34" charset="-128"/>
              </a:rPr>
              <a:t> </a:t>
            </a:r>
            <a:r>
              <a:rPr lang="ja-JP" altLang="de-DE" sz="2400" b="1" dirty="0" smtClean="0">
                <a:ea typeface="MS PGothic" pitchFamily="34" charset="-128"/>
              </a:rPr>
              <a:t>主イエス･キリストの十字架と贖罪の日　</a:t>
            </a:r>
            <a:r>
              <a:rPr lang="de-DE" altLang="ja-JP" sz="2000" b="1" dirty="0">
                <a:ea typeface="MS PGothic" pitchFamily="34" charset="-128"/>
              </a:rPr>
              <a:t>	</a:t>
            </a:r>
            <a:endParaRPr lang="de-DE" altLang="ja-JP" sz="2000" b="1" dirty="0" smtClean="0">
              <a:ea typeface="MS PGothic" pitchFamily="34" charset="-128"/>
            </a:endParaRPr>
          </a:p>
          <a:p>
            <a:pPr eaLnBrk="1" hangingPunct="1">
              <a:spcBef>
                <a:spcPct val="0"/>
              </a:spcBef>
              <a:buFontTx/>
              <a:buNone/>
            </a:pPr>
            <a:r>
              <a:rPr lang="de-DE" altLang="ja-JP" sz="2000" b="1" dirty="0">
                <a:ea typeface="MS PGothic" pitchFamily="34" charset="-128"/>
              </a:rPr>
              <a:t>	</a:t>
            </a:r>
            <a:r>
              <a:rPr lang="de-DE" altLang="ja-JP" sz="2000" b="1" dirty="0" smtClean="0">
                <a:ea typeface="MS PGothic" pitchFamily="34" charset="-128"/>
              </a:rPr>
              <a:t>Das Kreuz Jesu Christi und der Versöhnungstag</a:t>
            </a:r>
            <a:endParaRPr lang="de-DE" altLang="ja-JP" sz="2000" b="1" dirty="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7" name="Textfeld 6"/>
          <p:cNvSpPr txBox="1"/>
          <p:nvPr/>
        </p:nvSpPr>
        <p:spPr>
          <a:xfrm>
            <a:off x="605015" y="3356992"/>
            <a:ext cx="8136904" cy="2462213"/>
          </a:xfrm>
          <a:prstGeom prst="rect">
            <a:avLst/>
          </a:prstGeom>
          <a:noFill/>
        </p:spPr>
        <p:txBody>
          <a:bodyPr wrap="square" rtlCol="0">
            <a:spAutoFit/>
          </a:bodyPr>
          <a:lstStyle/>
          <a:p>
            <a:r>
              <a:rPr lang="ja-JP" altLang="de-DE" sz="2200" dirty="0" smtClean="0">
                <a:solidFill>
                  <a:srgbClr val="FF0000"/>
                </a:solidFill>
              </a:rPr>
              <a:t>ヘブル</a:t>
            </a:r>
            <a:r>
              <a:rPr lang="de-DE" altLang="ja-JP" sz="2200" dirty="0" smtClean="0">
                <a:solidFill>
                  <a:srgbClr val="FF0000"/>
                </a:solidFill>
              </a:rPr>
              <a:t>9:11-12</a:t>
            </a:r>
          </a:p>
          <a:p>
            <a:r>
              <a:rPr lang="ja-JP" altLang="de-DE" sz="2200" dirty="0">
                <a:solidFill>
                  <a:srgbClr val="FF0000"/>
                </a:solidFill>
              </a:rPr>
              <a:t>しかしキリストは、すでに成就したすばらしい事がらの大祭司として来られ、手で造った物でない、言い替えれば、この造られた物とは違った、さらに偉大な、さらに完全な幕屋を通り</a:t>
            </a:r>
            <a:r>
              <a:rPr lang="ja-JP" altLang="de-DE" sz="2200" dirty="0" smtClean="0">
                <a:solidFill>
                  <a:srgbClr val="FF0000"/>
                </a:solidFill>
              </a:rPr>
              <a:t>、ま</a:t>
            </a:r>
            <a:r>
              <a:rPr lang="ja-JP" altLang="de-DE" sz="2200" dirty="0">
                <a:solidFill>
                  <a:srgbClr val="FF0000"/>
                </a:solidFill>
              </a:rPr>
              <a:t>た、やぎと子牛との血によってではなく、ご自分の血によって、</a:t>
            </a:r>
            <a:r>
              <a:rPr lang="ja-JP" altLang="de-DE" sz="2200" u="sng" dirty="0">
                <a:solidFill>
                  <a:srgbClr val="FF0000"/>
                </a:solidFill>
              </a:rPr>
              <a:t>ただ一度</a:t>
            </a:r>
            <a:r>
              <a:rPr lang="ja-JP" altLang="de-DE" sz="2200" dirty="0">
                <a:solidFill>
                  <a:srgbClr val="FF0000"/>
                </a:solidFill>
              </a:rPr>
              <a:t>、まことの聖所に入り、永遠の贖いを成し遂げられたのです</a:t>
            </a:r>
            <a:r>
              <a:rPr lang="ja-JP" altLang="de-DE" sz="2200" dirty="0" smtClean="0">
                <a:solidFill>
                  <a:srgbClr val="FF0000"/>
                </a:solidFill>
              </a:rPr>
              <a:t>。</a:t>
            </a:r>
            <a:endParaRPr lang="de-DE" sz="2200" dirty="0" smtClean="0">
              <a:solidFill>
                <a:srgbClr val="FF0000"/>
              </a:solidFill>
            </a:endParaRPr>
          </a:p>
        </p:txBody>
      </p:sp>
    </p:spTree>
    <p:extLst>
      <p:ext uri="{BB962C8B-B14F-4D97-AF65-F5344CB8AC3E}">
        <p14:creationId xmlns:p14="http://schemas.microsoft.com/office/powerpoint/2010/main" val="700287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solidFill>
                  <a:schemeClr val="bg1">
                    <a:lumMod val="50000"/>
                  </a:schemeClr>
                </a:solidFill>
                <a:ea typeface="MS PGothic" pitchFamily="34" charset="-128"/>
              </a:rPr>
              <a:t>２</a:t>
            </a:r>
            <a:r>
              <a:rPr lang="de-DE" altLang="de-DE" sz="2400" b="1" dirty="0">
                <a:solidFill>
                  <a:schemeClr val="bg1">
                    <a:lumMod val="50000"/>
                  </a:schemeClr>
                </a:solidFill>
              </a:rPr>
              <a:t>. </a:t>
            </a:r>
            <a:r>
              <a:rPr lang="ja-JP" altLang="de-DE" sz="2400" b="1" dirty="0" smtClean="0">
                <a:solidFill>
                  <a:schemeClr val="bg1">
                    <a:lumMod val="50000"/>
                  </a:schemeClr>
                </a:solidFill>
              </a:rPr>
              <a:t>贖罪の日は、なぜ年に一回だけか</a:t>
            </a:r>
            <a:endParaRPr lang="de-DE" altLang="ja-JP" sz="2400" b="1" dirty="0" smtClean="0">
              <a:solidFill>
                <a:schemeClr val="bg1">
                  <a:lumMod val="50000"/>
                </a:schemeClr>
              </a:solidFill>
            </a:endParaRPr>
          </a:p>
          <a:p>
            <a:pPr eaLnBrk="1" hangingPunct="1">
              <a:spcBef>
                <a:spcPct val="0"/>
              </a:spcBef>
              <a:buFontTx/>
              <a:buNone/>
            </a:pPr>
            <a:r>
              <a:rPr lang="de-DE" altLang="ja-JP" sz="2400" b="1" dirty="0">
                <a:solidFill>
                  <a:schemeClr val="bg1">
                    <a:lumMod val="50000"/>
                  </a:schemeClr>
                </a:solidFill>
              </a:rPr>
              <a:t>	</a:t>
            </a:r>
            <a:r>
              <a:rPr lang="de-DE" altLang="ja-JP" sz="2000" b="1" dirty="0" smtClean="0">
                <a:solidFill>
                  <a:schemeClr val="bg1">
                    <a:lumMod val="50000"/>
                  </a:schemeClr>
                </a:solidFill>
                <a:ea typeface="MS PGothic" pitchFamily="34" charset="-128"/>
              </a:rPr>
              <a:t>Warum ist der Versöhnungstag nur einmal im Jahr? </a:t>
            </a:r>
            <a:endParaRPr lang="de-DE" altLang="ja-JP" sz="2000" b="1" dirty="0">
              <a:solidFill>
                <a:schemeClr val="bg1">
                  <a:lumMod val="50000"/>
                </a:schemeClr>
              </a:solidFill>
              <a:ea typeface="MS PGothic" pitchFamily="34" charset="-128"/>
            </a:endParaRPr>
          </a:p>
          <a:p>
            <a:pPr eaLnBrk="1" hangingPunct="1">
              <a:spcBef>
                <a:spcPts val="600"/>
              </a:spcBef>
              <a:buFontTx/>
              <a:buNone/>
            </a:pPr>
            <a:r>
              <a:rPr lang="ja-JP" altLang="de-DE" sz="2400" b="1" dirty="0" smtClean="0">
                <a:ea typeface="MS PGothic" pitchFamily="34" charset="-128"/>
              </a:rPr>
              <a:t>３</a:t>
            </a:r>
            <a:r>
              <a:rPr lang="de-DE" altLang="ja-JP" sz="2400" b="1" dirty="0">
                <a:ea typeface="MS PGothic" pitchFamily="34" charset="-128"/>
              </a:rPr>
              <a:t>.</a:t>
            </a:r>
            <a:r>
              <a:rPr lang="ja-JP" altLang="de-DE" sz="2400" b="1" dirty="0">
                <a:ea typeface="MS PGothic" pitchFamily="34" charset="-128"/>
              </a:rPr>
              <a:t> </a:t>
            </a:r>
            <a:r>
              <a:rPr lang="ja-JP" altLang="de-DE" sz="2400" b="1" dirty="0" smtClean="0">
                <a:ea typeface="MS PGothic" pitchFamily="34" charset="-128"/>
              </a:rPr>
              <a:t>主イエス･キリストの十字架と贖罪の日　</a:t>
            </a:r>
            <a:r>
              <a:rPr lang="de-DE" altLang="ja-JP" sz="2000" b="1" dirty="0">
                <a:ea typeface="MS PGothic" pitchFamily="34" charset="-128"/>
              </a:rPr>
              <a:t>	</a:t>
            </a:r>
            <a:endParaRPr lang="de-DE" altLang="ja-JP" sz="2000" b="1" dirty="0" smtClean="0">
              <a:ea typeface="MS PGothic" pitchFamily="34" charset="-128"/>
            </a:endParaRPr>
          </a:p>
          <a:p>
            <a:pPr eaLnBrk="1" hangingPunct="1">
              <a:spcBef>
                <a:spcPct val="0"/>
              </a:spcBef>
              <a:buFontTx/>
              <a:buNone/>
            </a:pPr>
            <a:r>
              <a:rPr lang="de-DE" altLang="ja-JP" sz="2000" b="1" dirty="0">
                <a:ea typeface="MS PGothic" pitchFamily="34" charset="-128"/>
              </a:rPr>
              <a:t>	</a:t>
            </a:r>
            <a:r>
              <a:rPr lang="de-DE" altLang="ja-JP" sz="2000" b="1" dirty="0" smtClean="0">
                <a:ea typeface="MS PGothic" pitchFamily="34" charset="-128"/>
              </a:rPr>
              <a:t>Das Kreuz Jesu Christi und der Versöhnungstag</a:t>
            </a:r>
            <a:endParaRPr lang="de-DE" altLang="ja-JP" sz="2000" b="1" dirty="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7" name="Textfeld 6"/>
          <p:cNvSpPr txBox="1"/>
          <p:nvPr/>
        </p:nvSpPr>
        <p:spPr>
          <a:xfrm>
            <a:off x="605015" y="3356992"/>
            <a:ext cx="8136904" cy="2462213"/>
          </a:xfrm>
          <a:prstGeom prst="rect">
            <a:avLst/>
          </a:prstGeom>
          <a:noFill/>
        </p:spPr>
        <p:txBody>
          <a:bodyPr wrap="square" rtlCol="0">
            <a:spAutoFit/>
          </a:bodyPr>
          <a:lstStyle/>
          <a:p>
            <a:r>
              <a:rPr lang="de-DE" sz="2200" dirty="0" smtClean="0">
                <a:solidFill>
                  <a:srgbClr val="FF0000"/>
                </a:solidFill>
              </a:rPr>
              <a:t>Hebräer </a:t>
            </a:r>
            <a:r>
              <a:rPr lang="de-DE" altLang="ja-JP" sz="2200" dirty="0" smtClean="0">
                <a:solidFill>
                  <a:srgbClr val="FF0000"/>
                </a:solidFill>
              </a:rPr>
              <a:t>9</a:t>
            </a:r>
            <a:r>
              <a:rPr lang="de-DE" sz="2200" dirty="0" smtClean="0">
                <a:solidFill>
                  <a:srgbClr val="FF0000"/>
                </a:solidFill>
              </a:rPr>
              <a:t>, </a:t>
            </a:r>
            <a:r>
              <a:rPr lang="de-DE" altLang="ja-JP" sz="2200" dirty="0" smtClean="0">
                <a:solidFill>
                  <a:srgbClr val="FF0000"/>
                </a:solidFill>
              </a:rPr>
              <a:t>11-12</a:t>
            </a:r>
            <a:endParaRPr lang="de-DE" sz="2200" dirty="0" smtClean="0">
              <a:solidFill>
                <a:srgbClr val="FF0000"/>
              </a:solidFill>
            </a:endParaRPr>
          </a:p>
          <a:p>
            <a:r>
              <a:rPr lang="de-DE" sz="2200" dirty="0" smtClean="0">
                <a:solidFill>
                  <a:srgbClr val="FF0000"/>
                </a:solidFill>
              </a:rPr>
              <a:t>Als </a:t>
            </a:r>
            <a:r>
              <a:rPr lang="de-DE" sz="2200" dirty="0">
                <a:solidFill>
                  <a:srgbClr val="FF0000"/>
                </a:solidFill>
              </a:rPr>
              <a:t>aber der Christus kam als ein </a:t>
            </a:r>
            <a:r>
              <a:rPr lang="de-DE" sz="2200" dirty="0" err="1">
                <a:solidFill>
                  <a:srgbClr val="FF0000"/>
                </a:solidFill>
              </a:rPr>
              <a:t>Hoherpriester</a:t>
            </a:r>
            <a:r>
              <a:rPr lang="de-DE" sz="2200" dirty="0">
                <a:solidFill>
                  <a:srgbClr val="FF0000"/>
                </a:solidFill>
              </a:rPr>
              <a:t> der zukünftigen </a:t>
            </a:r>
            <a:r>
              <a:rPr lang="de-DE" sz="2200" dirty="0" smtClean="0">
                <a:solidFill>
                  <a:srgbClr val="FF0000"/>
                </a:solidFill>
              </a:rPr>
              <a:t>Heils</a:t>
            </a:r>
            <a:r>
              <a:rPr lang="de-DE" altLang="ja-JP" sz="2200" dirty="0" smtClean="0">
                <a:solidFill>
                  <a:srgbClr val="FF0000"/>
                </a:solidFill>
              </a:rPr>
              <a:t>g</a:t>
            </a:r>
            <a:r>
              <a:rPr lang="de-DE" sz="2200" dirty="0" smtClean="0">
                <a:solidFill>
                  <a:srgbClr val="FF0000"/>
                </a:solidFill>
              </a:rPr>
              <a:t>üter</a:t>
            </a:r>
            <a:r>
              <a:rPr lang="de-DE" sz="2200" dirty="0">
                <a:solidFill>
                  <a:srgbClr val="FF0000"/>
                </a:solidFill>
              </a:rPr>
              <a:t>, ist er durch das </a:t>
            </a:r>
            <a:r>
              <a:rPr lang="de-DE" sz="2200" dirty="0" err="1" smtClean="0">
                <a:solidFill>
                  <a:srgbClr val="FF0000"/>
                </a:solidFill>
              </a:rPr>
              <a:t>grössere</a:t>
            </a:r>
            <a:r>
              <a:rPr lang="de-DE" sz="2200" dirty="0" smtClean="0">
                <a:solidFill>
                  <a:srgbClr val="FF0000"/>
                </a:solidFill>
              </a:rPr>
              <a:t> </a:t>
            </a:r>
            <a:r>
              <a:rPr lang="de-DE" sz="2200" dirty="0">
                <a:solidFill>
                  <a:srgbClr val="FF0000"/>
                </a:solidFill>
              </a:rPr>
              <a:t>und vollkommenere Zelt, das nicht mit Händen gemacht, das </a:t>
            </a:r>
            <a:r>
              <a:rPr lang="de-DE" sz="2200" dirty="0" err="1" smtClean="0">
                <a:solidFill>
                  <a:srgbClr val="FF0000"/>
                </a:solidFill>
              </a:rPr>
              <a:t>heisst</a:t>
            </a:r>
            <a:r>
              <a:rPr lang="de-DE" sz="2200" dirty="0" smtClean="0">
                <a:solidFill>
                  <a:srgbClr val="FF0000"/>
                </a:solidFill>
              </a:rPr>
              <a:t> </a:t>
            </a:r>
            <a:r>
              <a:rPr lang="de-DE" sz="2200" dirty="0">
                <a:solidFill>
                  <a:srgbClr val="FF0000"/>
                </a:solidFill>
              </a:rPr>
              <a:t>nicht von dieser Schöpfung ist, </a:t>
            </a:r>
            <a:r>
              <a:rPr lang="de-DE" sz="2200" dirty="0" smtClean="0">
                <a:solidFill>
                  <a:srgbClr val="FF0000"/>
                </a:solidFill>
              </a:rPr>
              <a:t>auch </a:t>
            </a:r>
            <a:r>
              <a:rPr lang="de-DE" sz="2200" dirty="0">
                <a:solidFill>
                  <a:srgbClr val="FF0000"/>
                </a:solidFill>
              </a:rPr>
              <a:t>nicht mit dem Blut von Böcken und Kälbern, sondern mit seinem eigenen Blut </a:t>
            </a:r>
            <a:r>
              <a:rPr lang="de-DE" sz="2200" u="sng" dirty="0">
                <a:solidFill>
                  <a:srgbClr val="FF0000"/>
                </a:solidFill>
              </a:rPr>
              <a:t>ein für alle Mal </a:t>
            </a:r>
            <a:r>
              <a:rPr lang="de-DE" sz="2200" dirty="0">
                <a:solidFill>
                  <a:srgbClr val="FF0000"/>
                </a:solidFill>
              </a:rPr>
              <a:t>in das Heiligtum eingegangen und hat eine ewige </a:t>
            </a:r>
            <a:r>
              <a:rPr lang="de-DE" sz="2200" dirty="0" smtClean="0">
                <a:solidFill>
                  <a:srgbClr val="FF0000"/>
                </a:solidFill>
              </a:rPr>
              <a:t>Erlösung </a:t>
            </a:r>
            <a:r>
              <a:rPr lang="de-DE" sz="2200" dirty="0">
                <a:solidFill>
                  <a:srgbClr val="FF0000"/>
                </a:solidFill>
              </a:rPr>
              <a:t>erlangt. </a:t>
            </a:r>
          </a:p>
        </p:txBody>
      </p:sp>
    </p:spTree>
    <p:extLst>
      <p:ext uri="{BB962C8B-B14F-4D97-AF65-F5344CB8AC3E}">
        <p14:creationId xmlns:p14="http://schemas.microsoft.com/office/powerpoint/2010/main" val="340333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solidFill>
                  <a:schemeClr val="bg1">
                    <a:lumMod val="50000"/>
                  </a:schemeClr>
                </a:solidFill>
                <a:ea typeface="MS PGothic" pitchFamily="34" charset="-128"/>
              </a:rPr>
              <a:t>２</a:t>
            </a:r>
            <a:r>
              <a:rPr lang="de-DE" altLang="de-DE" sz="2400" b="1" dirty="0">
                <a:solidFill>
                  <a:schemeClr val="bg1">
                    <a:lumMod val="50000"/>
                  </a:schemeClr>
                </a:solidFill>
              </a:rPr>
              <a:t>. </a:t>
            </a:r>
            <a:r>
              <a:rPr lang="ja-JP" altLang="de-DE" sz="2400" b="1" dirty="0" smtClean="0">
                <a:solidFill>
                  <a:schemeClr val="bg1">
                    <a:lumMod val="50000"/>
                  </a:schemeClr>
                </a:solidFill>
              </a:rPr>
              <a:t>贖罪の日は、なぜ年に一回だけか</a:t>
            </a:r>
            <a:endParaRPr lang="de-DE" altLang="ja-JP" sz="2400" b="1" dirty="0" smtClean="0">
              <a:solidFill>
                <a:schemeClr val="bg1">
                  <a:lumMod val="50000"/>
                </a:schemeClr>
              </a:solidFill>
            </a:endParaRPr>
          </a:p>
          <a:p>
            <a:pPr eaLnBrk="1" hangingPunct="1">
              <a:spcBef>
                <a:spcPct val="0"/>
              </a:spcBef>
              <a:buFontTx/>
              <a:buNone/>
            </a:pPr>
            <a:r>
              <a:rPr lang="de-DE" altLang="ja-JP" sz="2400" b="1" dirty="0">
                <a:solidFill>
                  <a:schemeClr val="bg1">
                    <a:lumMod val="50000"/>
                  </a:schemeClr>
                </a:solidFill>
              </a:rPr>
              <a:t>	</a:t>
            </a:r>
            <a:r>
              <a:rPr lang="de-DE" altLang="ja-JP" sz="2000" b="1" dirty="0" smtClean="0">
                <a:solidFill>
                  <a:schemeClr val="bg1">
                    <a:lumMod val="50000"/>
                  </a:schemeClr>
                </a:solidFill>
                <a:ea typeface="MS PGothic" pitchFamily="34" charset="-128"/>
              </a:rPr>
              <a:t>Warum ist der Versöhnungstag nur einmal im Jahr? </a:t>
            </a:r>
            <a:endParaRPr lang="de-DE" altLang="ja-JP" sz="2000" b="1" dirty="0">
              <a:solidFill>
                <a:schemeClr val="bg1">
                  <a:lumMod val="50000"/>
                </a:schemeClr>
              </a:solidFill>
              <a:ea typeface="MS PGothic" pitchFamily="34" charset="-128"/>
            </a:endParaRPr>
          </a:p>
          <a:p>
            <a:pPr eaLnBrk="1" hangingPunct="1">
              <a:spcBef>
                <a:spcPts val="600"/>
              </a:spcBef>
              <a:buFontTx/>
              <a:buNone/>
            </a:pPr>
            <a:r>
              <a:rPr lang="ja-JP" altLang="de-DE" sz="2400" b="1" dirty="0" smtClean="0">
                <a:ea typeface="MS PGothic" pitchFamily="34" charset="-128"/>
              </a:rPr>
              <a:t>３</a:t>
            </a:r>
            <a:r>
              <a:rPr lang="de-DE" altLang="ja-JP" sz="2400" b="1" dirty="0">
                <a:ea typeface="MS PGothic" pitchFamily="34" charset="-128"/>
              </a:rPr>
              <a:t>.</a:t>
            </a:r>
            <a:r>
              <a:rPr lang="ja-JP" altLang="de-DE" sz="2400" b="1" dirty="0">
                <a:ea typeface="MS PGothic" pitchFamily="34" charset="-128"/>
              </a:rPr>
              <a:t> </a:t>
            </a:r>
            <a:r>
              <a:rPr lang="ja-JP" altLang="de-DE" sz="2400" b="1" dirty="0" smtClean="0">
                <a:ea typeface="MS PGothic" pitchFamily="34" charset="-128"/>
              </a:rPr>
              <a:t>主イエス･キリストの十字架と贖罪の日　</a:t>
            </a:r>
            <a:r>
              <a:rPr lang="de-DE" altLang="ja-JP" sz="2000" b="1" dirty="0">
                <a:ea typeface="MS PGothic" pitchFamily="34" charset="-128"/>
              </a:rPr>
              <a:t>	</a:t>
            </a:r>
            <a:endParaRPr lang="de-DE" altLang="ja-JP" sz="2000" b="1" dirty="0" smtClean="0">
              <a:ea typeface="MS PGothic" pitchFamily="34" charset="-128"/>
            </a:endParaRPr>
          </a:p>
          <a:p>
            <a:pPr eaLnBrk="1" hangingPunct="1">
              <a:spcBef>
                <a:spcPct val="0"/>
              </a:spcBef>
              <a:buFontTx/>
              <a:buNone/>
            </a:pPr>
            <a:r>
              <a:rPr lang="de-DE" altLang="ja-JP" sz="2000" b="1" dirty="0">
                <a:ea typeface="MS PGothic" pitchFamily="34" charset="-128"/>
              </a:rPr>
              <a:t>	</a:t>
            </a:r>
            <a:r>
              <a:rPr lang="de-DE" altLang="ja-JP" sz="2000" b="1" dirty="0" smtClean="0">
                <a:ea typeface="MS PGothic" pitchFamily="34" charset="-128"/>
              </a:rPr>
              <a:t>Das Kreuz Jesu Christi und der Versöhnungstag</a:t>
            </a:r>
            <a:endParaRPr lang="de-DE" altLang="ja-JP" sz="2000" b="1" dirty="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7" name="Textfeld 6"/>
          <p:cNvSpPr txBox="1"/>
          <p:nvPr/>
        </p:nvSpPr>
        <p:spPr>
          <a:xfrm>
            <a:off x="605015" y="3356992"/>
            <a:ext cx="8136904" cy="1938992"/>
          </a:xfrm>
          <a:prstGeom prst="rect">
            <a:avLst/>
          </a:prstGeom>
          <a:noFill/>
        </p:spPr>
        <p:txBody>
          <a:bodyPr wrap="square" rtlCol="0">
            <a:spAutoFit/>
          </a:bodyPr>
          <a:lstStyle/>
          <a:p>
            <a:r>
              <a:rPr lang="ja-JP" altLang="de-DE" sz="2400" dirty="0" smtClean="0">
                <a:solidFill>
                  <a:srgbClr val="FF0000"/>
                </a:solidFill>
              </a:rPr>
              <a:t>第</a:t>
            </a:r>
            <a:r>
              <a:rPr lang="de-DE" altLang="ja-JP" sz="2400" dirty="0" smtClean="0">
                <a:solidFill>
                  <a:srgbClr val="FF0000"/>
                </a:solidFill>
              </a:rPr>
              <a:t>1</a:t>
            </a:r>
            <a:r>
              <a:rPr lang="ja-JP" altLang="de-DE" sz="2400" dirty="0" smtClean="0">
                <a:solidFill>
                  <a:srgbClr val="FF0000"/>
                </a:solidFill>
              </a:rPr>
              <a:t>ペテロ</a:t>
            </a:r>
            <a:r>
              <a:rPr lang="de-DE" altLang="ja-JP" sz="2400" dirty="0" smtClean="0">
                <a:solidFill>
                  <a:srgbClr val="FF0000"/>
                </a:solidFill>
              </a:rPr>
              <a:t> 1,18-19</a:t>
            </a:r>
          </a:p>
          <a:p>
            <a:r>
              <a:rPr lang="ja-JP" altLang="de-DE" sz="2400" dirty="0" smtClean="0">
                <a:solidFill>
                  <a:srgbClr val="FF0000"/>
                </a:solidFill>
              </a:rPr>
              <a:t>ご</a:t>
            </a:r>
            <a:r>
              <a:rPr lang="ja-JP" altLang="de-DE" sz="2400" dirty="0">
                <a:solidFill>
                  <a:srgbClr val="FF0000"/>
                </a:solidFill>
              </a:rPr>
              <a:t>承知のように、あなたがたが父祖伝来のむなしい生き方から贖い出されたのは、銀や金のような朽ちる物にはよらず</a:t>
            </a:r>
            <a:r>
              <a:rPr lang="ja-JP" altLang="de-DE" sz="2400" dirty="0" smtClean="0">
                <a:solidFill>
                  <a:srgbClr val="FF0000"/>
                </a:solidFill>
              </a:rPr>
              <a:t>、傷</a:t>
            </a:r>
            <a:r>
              <a:rPr lang="ja-JP" altLang="de-DE" sz="2400" dirty="0">
                <a:solidFill>
                  <a:srgbClr val="FF0000"/>
                </a:solidFill>
              </a:rPr>
              <a:t>もなく汚れもない小羊のようなキリストの、尊</a:t>
            </a:r>
            <a:r>
              <a:rPr lang="ja-JP" altLang="de-DE" sz="2400" dirty="0" smtClean="0">
                <a:solidFill>
                  <a:srgbClr val="FF0000"/>
                </a:solidFill>
              </a:rPr>
              <a:t>いの血に</a:t>
            </a:r>
            <a:r>
              <a:rPr lang="ja-JP" altLang="de-DE" sz="2400" dirty="0">
                <a:solidFill>
                  <a:srgbClr val="FF0000"/>
                </a:solidFill>
              </a:rPr>
              <a:t>よったのです。</a:t>
            </a:r>
            <a:endParaRPr lang="de-DE" sz="2400" dirty="0">
              <a:solidFill>
                <a:srgbClr val="FF0000"/>
              </a:solidFill>
            </a:endParaRPr>
          </a:p>
        </p:txBody>
      </p:sp>
    </p:spTree>
    <p:extLst>
      <p:ext uri="{BB962C8B-B14F-4D97-AF65-F5344CB8AC3E}">
        <p14:creationId xmlns:p14="http://schemas.microsoft.com/office/powerpoint/2010/main" val="3001257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solidFill>
                  <a:schemeClr val="bg1">
                    <a:lumMod val="50000"/>
                  </a:schemeClr>
                </a:solidFill>
                <a:ea typeface="MS PGothic" pitchFamily="34" charset="-128"/>
              </a:rPr>
              <a:t>２</a:t>
            </a:r>
            <a:r>
              <a:rPr lang="de-DE" altLang="de-DE" sz="2400" b="1" dirty="0">
                <a:solidFill>
                  <a:schemeClr val="bg1">
                    <a:lumMod val="50000"/>
                  </a:schemeClr>
                </a:solidFill>
              </a:rPr>
              <a:t>. </a:t>
            </a:r>
            <a:r>
              <a:rPr lang="ja-JP" altLang="de-DE" sz="2400" b="1" dirty="0" smtClean="0">
                <a:solidFill>
                  <a:schemeClr val="bg1">
                    <a:lumMod val="50000"/>
                  </a:schemeClr>
                </a:solidFill>
              </a:rPr>
              <a:t>贖罪の日は、なぜ年に一回だけか</a:t>
            </a:r>
            <a:endParaRPr lang="de-DE" altLang="ja-JP" sz="2400" b="1" dirty="0" smtClean="0">
              <a:solidFill>
                <a:schemeClr val="bg1">
                  <a:lumMod val="50000"/>
                </a:schemeClr>
              </a:solidFill>
            </a:endParaRPr>
          </a:p>
          <a:p>
            <a:pPr eaLnBrk="1" hangingPunct="1">
              <a:spcBef>
                <a:spcPct val="0"/>
              </a:spcBef>
              <a:buFontTx/>
              <a:buNone/>
            </a:pPr>
            <a:r>
              <a:rPr lang="de-DE" altLang="ja-JP" sz="2400" b="1" dirty="0">
                <a:solidFill>
                  <a:schemeClr val="bg1">
                    <a:lumMod val="50000"/>
                  </a:schemeClr>
                </a:solidFill>
              </a:rPr>
              <a:t>	</a:t>
            </a:r>
            <a:r>
              <a:rPr lang="de-DE" altLang="ja-JP" sz="2000" b="1" dirty="0" smtClean="0">
                <a:solidFill>
                  <a:schemeClr val="bg1">
                    <a:lumMod val="50000"/>
                  </a:schemeClr>
                </a:solidFill>
                <a:ea typeface="MS PGothic" pitchFamily="34" charset="-128"/>
              </a:rPr>
              <a:t>Warum ist der Versöhnungstag nur einmal im Jahr? </a:t>
            </a:r>
            <a:endParaRPr lang="de-DE" altLang="ja-JP" sz="2000" b="1" dirty="0">
              <a:solidFill>
                <a:schemeClr val="bg1">
                  <a:lumMod val="50000"/>
                </a:schemeClr>
              </a:solidFill>
              <a:ea typeface="MS PGothic" pitchFamily="34" charset="-128"/>
            </a:endParaRPr>
          </a:p>
          <a:p>
            <a:pPr eaLnBrk="1" hangingPunct="1">
              <a:spcBef>
                <a:spcPts val="600"/>
              </a:spcBef>
              <a:buFontTx/>
              <a:buNone/>
            </a:pPr>
            <a:r>
              <a:rPr lang="ja-JP" altLang="de-DE" sz="2400" b="1" dirty="0" smtClean="0">
                <a:ea typeface="MS PGothic" pitchFamily="34" charset="-128"/>
              </a:rPr>
              <a:t>３</a:t>
            </a:r>
            <a:r>
              <a:rPr lang="de-DE" altLang="ja-JP" sz="2400" b="1" dirty="0">
                <a:ea typeface="MS PGothic" pitchFamily="34" charset="-128"/>
              </a:rPr>
              <a:t>.</a:t>
            </a:r>
            <a:r>
              <a:rPr lang="ja-JP" altLang="de-DE" sz="2400" b="1" dirty="0">
                <a:ea typeface="MS PGothic" pitchFamily="34" charset="-128"/>
              </a:rPr>
              <a:t> </a:t>
            </a:r>
            <a:r>
              <a:rPr lang="ja-JP" altLang="de-DE" sz="2400" b="1" dirty="0" smtClean="0">
                <a:ea typeface="MS PGothic" pitchFamily="34" charset="-128"/>
              </a:rPr>
              <a:t>主イエス･キリストの十字架と贖罪の日　</a:t>
            </a:r>
            <a:r>
              <a:rPr lang="de-DE" altLang="ja-JP" sz="2000" b="1" dirty="0">
                <a:ea typeface="MS PGothic" pitchFamily="34" charset="-128"/>
              </a:rPr>
              <a:t>	</a:t>
            </a:r>
            <a:endParaRPr lang="de-DE" altLang="ja-JP" sz="2000" b="1" dirty="0" smtClean="0">
              <a:ea typeface="MS PGothic" pitchFamily="34" charset="-128"/>
            </a:endParaRPr>
          </a:p>
          <a:p>
            <a:pPr eaLnBrk="1" hangingPunct="1">
              <a:spcBef>
                <a:spcPct val="0"/>
              </a:spcBef>
              <a:buFontTx/>
              <a:buNone/>
            </a:pPr>
            <a:r>
              <a:rPr lang="de-DE" altLang="ja-JP" sz="2000" b="1" dirty="0">
                <a:ea typeface="MS PGothic" pitchFamily="34" charset="-128"/>
              </a:rPr>
              <a:t>	</a:t>
            </a:r>
            <a:r>
              <a:rPr lang="de-DE" altLang="ja-JP" sz="2000" b="1" dirty="0" smtClean="0">
                <a:ea typeface="MS PGothic" pitchFamily="34" charset="-128"/>
              </a:rPr>
              <a:t>Das Kreuz Jesu Christi und der Versöhnungstag</a:t>
            </a:r>
            <a:endParaRPr lang="de-DE" altLang="ja-JP" sz="2000" b="1" dirty="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7" name="Textfeld 6"/>
          <p:cNvSpPr txBox="1"/>
          <p:nvPr/>
        </p:nvSpPr>
        <p:spPr>
          <a:xfrm>
            <a:off x="605015" y="3356992"/>
            <a:ext cx="8136904" cy="2277547"/>
          </a:xfrm>
          <a:prstGeom prst="rect">
            <a:avLst/>
          </a:prstGeom>
          <a:noFill/>
        </p:spPr>
        <p:txBody>
          <a:bodyPr wrap="square" rtlCol="0">
            <a:spAutoFit/>
          </a:bodyPr>
          <a:lstStyle/>
          <a:p>
            <a:r>
              <a:rPr lang="de-DE" altLang="ja-JP" sz="2200" dirty="0" smtClean="0">
                <a:solidFill>
                  <a:srgbClr val="FF0000"/>
                </a:solidFill>
              </a:rPr>
              <a:t>1.Petrus 1,18-19</a:t>
            </a:r>
          </a:p>
          <a:p>
            <a:r>
              <a:rPr lang="de-DE" sz="2400" dirty="0">
                <a:solidFill>
                  <a:srgbClr val="FF0000"/>
                </a:solidFill>
              </a:rPr>
              <a:t>Denn ihr wisst ja, dass ihr nicht mit vergänglichen Dingen, mit Silber oder Gold, losgekauft worden seid aus eurem nichtigen, von den Vätern überlieferten Wandel, </a:t>
            </a:r>
          </a:p>
          <a:p>
            <a:r>
              <a:rPr lang="de-DE" sz="2400" dirty="0" smtClean="0">
                <a:solidFill>
                  <a:srgbClr val="FF0000"/>
                </a:solidFill>
              </a:rPr>
              <a:t>sondern </a:t>
            </a:r>
            <a:r>
              <a:rPr lang="de-DE" sz="2400" dirty="0">
                <a:solidFill>
                  <a:srgbClr val="FF0000"/>
                </a:solidFill>
              </a:rPr>
              <a:t>mit dem kostbaren Blut des Christus als eines makellosen und unbefleckten Lammes. </a:t>
            </a:r>
          </a:p>
        </p:txBody>
      </p:sp>
    </p:spTree>
    <p:extLst>
      <p:ext uri="{BB962C8B-B14F-4D97-AF65-F5344CB8AC3E}">
        <p14:creationId xmlns:p14="http://schemas.microsoft.com/office/powerpoint/2010/main" val="1392220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solidFill>
                  <a:schemeClr val="bg1">
                    <a:lumMod val="50000"/>
                  </a:schemeClr>
                </a:solidFill>
                <a:ea typeface="MS PGothic" pitchFamily="34" charset="-128"/>
              </a:rPr>
              <a:t>２</a:t>
            </a:r>
            <a:r>
              <a:rPr lang="de-DE" altLang="de-DE" sz="2400" b="1" dirty="0">
                <a:solidFill>
                  <a:schemeClr val="bg1">
                    <a:lumMod val="50000"/>
                  </a:schemeClr>
                </a:solidFill>
              </a:rPr>
              <a:t>. </a:t>
            </a:r>
            <a:r>
              <a:rPr lang="ja-JP" altLang="de-DE" sz="2400" b="1" dirty="0" smtClean="0">
                <a:solidFill>
                  <a:schemeClr val="bg1">
                    <a:lumMod val="50000"/>
                  </a:schemeClr>
                </a:solidFill>
              </a:rPr>
              <a:t>贖罪の日は、なぜ年に一回だけか</a:t>
            </a:r>
            <a:endParaRPr lang="de-DE" altLang="ja-JP" sz="2400" b="1" dirty="0" smtClean="0">
              <a:solidFill>
                <a:schemeClr val="bg1">
                  <a:lumMod val="50000"/>
                </a:schemeClr>
              </a:solidFill>
            </a:endParaRPr>
          </a:p>
          <a:p>
            <a:pPr eaLnBrk="1" hangingPunct="1">
              <a:spcBef>
                <a:spcPct val="0"/>
              </a:spcBef>
              <a:buFontTx/>
              <a:buNone/>
            </a:pPr>
            <a:r>
              <a:rPr lang="de-DE" altLang="ja-JP" sz="2400" b="1" dirty="0">
                <a:solidFill>
                  <a:schemeClr val="bg1">
                    <a:lumMod val="50000"/>
                  </a:schemeClr>
                </a:solidFill>
              </a:rPr>
              <a:t>	</a:t>
            </a:r>
            <a:r>
              <a:rPr lang="de-DE" altLang="ja-JP" sz="2000" b="1" dirty="0" smtClean="0">
                <a:solidFill>
                  <a:schemeClr val="bg1">
                    <a:lumMod val="50000"/>
                  </a:schemeClr>
                </a:solidFill>
                <a:ea typeface="MS PGothic" pitchFamily="34" charset="-128"/>
              </a:rPr>
              <a:t>Warum ist der Versöhnungstag nur einmal im Jahr? </a:t>
            </a:r>
            <a:endParaRPr lang="de-DE" altLang="ja-JP" sz="2000" b="1" dirty="0">
              <a:solidFill>
                <a:schemeClr val="bg1">
                  <a:lumMod val="50000"/>
                </a:schemeClr>
              </a:solidFill>
              <a:ea typeface="MS PGothic" pitchFamily="34" charset="-128"/>
            </a:endParaRPr>
          </a:p>
          <a:p>
            <a:pPr eaLnBrk="1" hangingPunct="1">
              <a:spcBef>
                <a:spcPts val="600"/>
              </a:spcBef>
              <a:buFontTx/>
              <a:buNone/>
            </a:pPr>
            <a:r>
              <a:rPr lang="ja-JP" altLang="de-DE" sz="2400" b="1" dirty="0" smtClean="0">
                <a:ea typeface="MS PGothic" pitchFamily="34" charset="-128"/>
              </a:rPr>
              <a:t>３</a:t>
            </a:r>
            <a:r>
              <a:rPr lang="de-DE" altLang="ja-JP" sz="2400" b="1" dirty="0">
                <a:ea typeface="MS PGothic" pitchFamily="34" charset="-128"/>
              </a:rPr>
              <a:t>.</a:t>
            </a:r>
            <a:r>
              <a:rPr lang="ja-JP" altLang="de-DE" sz="2400" b="1" dirty="0">
                <a:ea typeface="MS PGothic" pitchFamily="34" charset="-128"/>
              </a:rPr>
              <a:t> </a:t>
            </a:r>
            <a:r>
              <a:rPr lang="ja-JP" altLang="de-DE" sz="2400" b="1" dirty="0" smtClean="0">
                <a:ea typeface="MS PGothic" pitchFamily="34" charset="-128"/>
              </a:rPr>
              <a:t>主イエス･キリストの十字架と贖罪の日　</a:t>
            </a:r>
            <a:r>
              <a:rPr lang="de-DE" altLang="ja-JP" sz="2000" b="1" dirty="0">
                <a:ea typeface="MS PGothic" pitchFamily="34" charset="-128"/>
              </a:rPr>
              <a:t>	</a:t>
            </a:r>
            <a:endParaRPr lang="de-DE" altLang="ja-JP" sz="2000" b="1" dirty="0" smtClean="0">
              <a:ea typeface="MS PGothic" pitchFamily="34" charset="-128"/>
            </a:endParaRPr>
          </a:p>
          <a:p>
            <a:pPr eaLnBrk="1" hangingPunct="1">
              <a:spcBef>
                <a:spcPct val="0"/>
              </a:spcBef>
              <a:buFontTx/>
              <a:buNone/>
            </a:pPr>
            <a:r>
              <a:rPr lang="de-DE" altLang="ja-JP" sz="2000" b="1" dirty="0">
                <a:ea typeface="MS PGothic" pitchFamily="34" charset="-128"/>
              </a:rPr>
              <a:t>	</a:t>
            </a:r>
            <a:r>
              <a:rPr lang="de-DE" altLang="ja-JP" sz="2000" b="1" dirty="0" smtClean="0">
                <a:ea typeface="MS PGothic" pitchFamily="34" charset="-128"/>
              </a:rPr>
              <a:t>Das Kreuz Jesu Christi und der Versöhnungstag</a:t>
            </a:r>
            <a:endParaRPr lang="de-DE" altLang="ja-JP" sz="2000" b="1" dirty="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7" name="Textfeld 6"/>
          <p:cNvSpPr txBox="1"/>
          <p:nvPr/>
        </p:nvSpPr>
        <p:spPr>
          <a:xfrm>
            <a:off x="605015" y="3356992"/>
            <a:ext cx="8136904" cy="2877711"/>
          </a:xfrm>
          <a:prstGeom prst="rect">
            <a:avLst/>
          </a:prstGeom>
          <a:noFill/>
        </p:spPr>
        <p:txBody>
          <a:bodyPr wrap="square" rtlCol="0">
            <a:spAutoFit/>
          </a:bodyPr>
          <a:lstStyle/>
          <a:p>
            <a:r>
              <a:rPr lang="ja-JP" altLang="de-DE" sz="2200" dirty="0" smtClean="0">
                <a:solidFill>
                  <a:srgbClr val="FF0000"/>
                </a:solidFill>
              </a:rPr>
              <a:t>マタイ</a:t>
            </a:r>
            <a:r>
              <a:rPr lang="de-DE" altLang="ja-JP" sz="2200" dirty="0" smtClean="0">
                <a:solidFill>
                  <a:srgbClr val="FF0000"/>
                </a:solidFill>
              </a:rPr>
              <a:t>27:50-51</a:t>
            </a:r>
          </a:p>
          <a:p>
            <a:r>
              <a:rPr lang="ja-JP" altLang="de-DE" sz="2200" dirty="0" smtClean="0">
                <a:solidFill>
                  <a:srgbClr val="FF0000"/>
                </a:solidFill>
              </a:rPr>
              <a:t>そ</a:t>
            </a:r>
            <a:r>
              <a:rPr lang="ja-JP" altLang="de-DE" sz="2200" dirty="0">
                <a:solidFill>
                  <a:srgbClr val="FF0000"/>
                </a:solidFill>
              </a:rPr>
              <a:t>のとき</a:t>
            </a:r>
            <a:r>
              <a:rPr lang="ja-JP" altLang="de-DE" sz="2200" dirty="0" smtClean="0">
                <a:solidFill>
                  <a:srgbClr val="FF0000"/>
                </a:solidFill>
              </a:rPr>
              <a:t>、十字架にかかったイ</a:t>
            </a:r>
            <a:r>
              <a:rPr lang="ja-JP" altLang="de-DE" sz="2200" dirty="0">
                <a:solidFill>
                  <a:srgbClr val="FF0000"/>
                </a:solidFill>
              </a:rPr>
              <a:t>エスはもう一度大声で叫んで、息を引き取られた</a:t>
            </a:r>
            <a:r>
              <a:rPr lang="ja-JP" altLang="de-DE" sz="2200" dirty="0" smtClean="0">
                <a:solidFill>
                  <a:srgbClr val="FF0000"/>
                </a:solidFill>
              </a:rPr>
              <a:t>。す</a:t>
            </a:r>
            <a:r>
              <a:rPr lang="ja-JP" altLang="de-DE" sz="2200" dirty="0">
                <a:solidFill>
                  <a:srgbClr val="FF0000"/>
                </a:solidFill>
              </a:rPr>
              <a:t>ると、見よ。神殿の幕が上から下まで真っ二つに裂けた</a:t>
            </a:r>
            <a:r>
              <a:rPr lang="ja-JP" altLang="de-DE" sz="2200" dirty="0" smtClean="0">
                <a:solidFill>
                  <a:srgbClr val="FF0000"/>
                </a:solidFill>
              </a:rPr>
              <a:t>。</a:t>
            </a:r>
            <a:endParaRPr lang="de-DE" altLang="ja-JP" sz="2200" dirty="0" smtClean="0">
              <a:solidFill>
                <a:srgbClr val="FF0000"/>
              </a:solidFill>
            </a:endParaRPr>
          </a:p>
          <a:p>
            <a:pPr>
              <a:spcBef>
                <a:spcPts val="600"/>
              </a:spcBef>
            </a:pPr>
            <a:r>
              <a:rPr lang="de-DE" altLang="ja-JP" sz="2200" dirty="0" smtClean="0">
                <a:solidFill>
                  <a:srgbClr val="FF0000"/>
                </a:solidFill>
              </a:rPr>
              <a:t>Matth.27,50-51</a:t>
            </a:r>
          </a:p>
          <a:p>
            <a:r>
              <a:rPr lang="de-DE" sz="2200" dirty="0">
                <a:solidFill>
                  <a:srgbClr val="FF0000"/>
                </a:solidFill>
              </a:rPr>
              <a:t>Jesus </a:t>
            </a:r>
            <a:r>
              <a:rPr lang="de-DE" altLang="ja-JP" sz="2200" dirty="0" smtClean="0">
                <a:solidFill>
                  <a:srgbClr val="FF0000"/>
                </a:solidFill>
              </a:rPr>
              <a:t>am Kreuz </a:t>
            </a:r>
            <a:r>
              <a:rPr lang="de-DE" sz="2200" dirty="0" smtClean="0">
                <a:solidFill>
                  <a:srgbClr val="FF0000"/>
                </a:solidFill>
              </a:rPr>
              <a:t>aber </a:t>
            </a:r>
            <a:r>
              <a:rPr lang="de-DE" sz="2200" dirty="0">
                <a:solidFill>
                  <a:srgbClr val="FF0000"/>
                </a:solidFill>
              </a:rPr>
              <a:t>schrie nochmals mit lauter Stimme und gab den Geist auf. </a:t>
            </a:r>
            <a:r>
              <a:rPr lang="de-DE" sz="2200" dirty="0" smtClean="0">
                <a:solidFill>
                  <a:srgbClr val="FF0000"/>
                </a:solidFill>
              </a:rPr>
              <a:t>Und </a:t>
            </a:r>
            <a:r>
              <a:rPr lang="de-DE" sz="2200" dirty="0">
                <a:solidFill>
                  <a:srgbClr val="FF0000"/>
                </a:solidFill>
              </a:rPr>
              <a:t>siehe, der Vorhang im Tempel riss von oben bis unten </a:t>
            </a:r>
            <a:r>
              <a:rPr lang="de-DE" sz="2200" dirty="0" smtClean="0">
                <a:solidFill>
                  <a:srgbClr val="FF0000"/>
                </a:solidFill>
              </a:rPr>
              <a:t>entzwei</a:t>
            </a:r>
            <a:r>
              <a:rPr lang="de-DE" altLang="ja-JP" sz="2200" dirty="0" smtClean="0">
                <a:solidFill>
                  <a:srgbClr val="FF0000"/>
                </a:solidFill>
              </a:rPr>
              <a:t>.</a:t>
            </a:r>
            <a:endParaRPr lang="de-DE" sz="2200" dirty="0">
              <a:solidFill>
                <a:srgbClr val="FF0000"/>
              </a:solidFill>
            </a:endParaRPr>
          </a:p>
        </p:txBody>
      </p:sp>
    </p:spTree>
    <p:extLst>
      <p:ext uri="{BB962C8B-B14F-4D97-AF65-F5344CB8AC3E}">
        <p14:creationId xmlns:p14="http://schemas.microsoft.com/office/powerpoint/2010/main" val="3879429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1"/>
          <p:cNvSpPr txBox="1">
            <a:spLocks noChangeArrowheads="1"/>
          </p:cNvSpPr>
          <p:nvPr/>
        </p:nvSpPr>
        <p:spPr bwMode="auto">
          <a:xfrm>
            <a:off x="107504" y="188640"/>
            <a:ext cx="4752528" cy="657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a:spcBef>
                <a:spcPts val="600"/>
              </a:spcBef>
              <a:buNone/>
            </a:pPr>
            <a:r>
              <a:rPr lang="ja-JP" altLang="de-DE" sz="2200" dirty="0">
                <a:latin typeface="MS PGothic" panose="020B0600070205080204" pitchFamily="34" charset="-128"/>
                <a:ea typeface="MS PGothic" panose="020B0600070205080204" pitchFamily="34" charset="-128"/>
              </a:rPr>
              <a:t>亜麻布の飾り帯を締め、亜麻布のかぶり物をかぶらなければならない。これらが聖なる装束であって、彼はからだに水を浴び、それらを着ける。</a:t>
            </a:r>
          </a:p>
          <a:p>
            <a:pPr eaLnBrk="1">
              <a:spcBef>
                <a:spcPts val="600"/>
              </a:spcBef>
              <a:buNone/>
            </a:pPr>
            <a:r>
              <a:rPr lang="de-DE" altLang="ja-JP" sz="2200" dirty="0" smtClean="0">
                <a:latin typeface="MS PGothic" panose="020B0600070205080204" pitchFamily="34" charset="-128"/>
                <a:ea typeface="MS PGothic" panose="020B0600070205080204" pitchFamily="34" charset="-128"/>
              </a:rPr>
              <a:t>5 </a:t>
            </a:r>
            <a:r>
              <a:rPr lang="ja-JP" altLang="de-DE" sz="2200" dirty="0">
                <a:latin typeface="MS PGothic" panose="020B0600070205080204" pitchFamily="34" charset="-128"/>
                <a:ea typeface="MS PGothic" panose="020B0600070205080204" pitchFamily="34" charset="-128"/>
              </a:rPr>
              <a:t>彼はまた、イスラエル人の会衆から、罪のためのいけにえとして雄やぎ二頭、全焼のいけにえとして雄羊一頭を取らなければならない。</a:t>
            </a:r>
          </a:p>
          <a:p>
            <a:pPr eaLnBrk="1">
              <a:spcBef>
                <a:spcPts val="600"/>
              </a:spcBef>
              <a:buNone/>
            </a:pPr>
            <a:r>
              <a:rPr lang="de-DE" altLang="ja-JP" sz="2200" dirty="0" smtClean="0">
                <a:latin typeface="MS PGothic" panose="020B0600070205080204" pitchFamily="34" charset="-128"/>
                <a:ea typeface="MS PGothic" panose="020B0600070205080204" pitchFamily="34" charset="-128"/>
              </a:rPr>
              <a:t>6 </a:t>
            </a:r>
            <a:r>
              <a:rPr lang="ja-JP" altLang="de-DE" sz="2200" dirty="0">
                <a:latin typeface="MS PGothic" panose="020B0600070205080204" pitchFamily="34" charset="-128"/>
                <a:ea typeface="MS PGothic" panose="020B0600070205080204" pitchFamily="34" charset="-128"/>
              </a:rPr>
              <a:t>アロンは自分のための罪のためのいけにえの雄牛をささげ、自分と自分の家族のために贖いをする。</a:t>
            </a:r>
          </a:p>
          <a:p>
            <a:pPr eaLnBrk="1">
              <a:spcBef>
                <a:spcPts val="600"/>
              </a:spcBef>
              <a:buNone/>
            </a:pPr>
            <a:r>
              <a:rPr lang="de-DE" altLang="ja-JP" sz="2200" dirty="0" smtClean="0">
                <a:latin typeface="MS PGothic" panose="020B0600070205080204" pitchFamily="34" charset="-128"/>
                <a:ea typeface="MS PGothic" panose="020B0600070205080204" pitchFamily="34" charset="-128"/>
              </a:rPr>
              <a:t>7 </a:t>
            </a:r>
            <a:r>
              <a:rPr lang="ja-JP" altLang="de-DE" sz="2200" dirty="0">
                <a:latin typeface="MS PGothic" panose="020B0600070205080204" pitchFamily="34" charset="-128"/>
                <a:ea typeface="MS PGothic" panose="020B0600070205080204" pitchFamily="34" charset="-128"/>
              </a:rPr>
              <a:t>二頭のやぎを取り、それ</a:t>
            </a:r>
            <a:r>
              <a:rPr lang="ja-JP" altLang="de-DE" sz="2200" dirty="0" smtClean="0">
                <a:latin typeface="MS PGothic" panose="020B0600070205080204" pitchFamily="34" charset="-128"/>
                <a:ea typeface="MS PGothic" panose="020B0600070205080204" pitchFamily="34" charset="-128"/>
              </a:rPr>
              <a:t>を主の</a:t>
            </a:r>
            <a:r>
              <a:rPr lang="ja-JP" altLang="de-DE" sz="2200" dirty="0">
                <a:latin typeface="MS PGothic" panose="020B0600070205080204" pitchFamily="34" charset="-128"/>
                <a:ea typeface="MS PGothic" panose="020B0600070205080204" pitchFamily="34" charset="-128"/>
              </a:rPr>
              <a:t>前、会見の天幕の入口の所に立たせる。</a:t>
            </a:r>
          </a:p>
          <a:p>
            <a:pPr eaLnBrk="1">
              <a:spcBef>
                <a:spcPts val="600"/>
              </a:spcBef>
              <a:buNone/>
            </a:pPr>
            <a:r>
              <a:rPr lang="de-DE" altLang="ja-JP" sz="2200" dirty="0" smtClean="0">
                <a:latin typeface="MS PGothic" panose="020B0600070205080204" pitchFamily="34" charset="-128"/>
                <a:ea typeface="MS PGothic" panose="020B0600070205080204" pitchFamily="34" charset="-128"/>
              </a:rPr>
              <a:t>8 </a:t>
            </a:r>
            <a:r>
              <a:rPr lang="ja-JP" altLang="de-DE" sz="2200" dirty="0">
                <a:latin typeface="MS PGothic" panose="020B0600070205080204" pitchFamily="34" charset="-128"/>
                <a:ea typeface="MS PGothic" panose="020B0600070205080204" pitchFamily="34" charset="-128"/>
              </a:rPr>
              <a:t>アロンは二頭のやぎのためにくじを引き、一つのくじ</a:t>
            </a:r>
            <a:r>
              <a:rPr lang="ja-JP" altLang="de-DE" sz="2200" dirty="0" smtClean="0">
                <a:latin typeface="MS PGothic" panose="020B0600070205080204" pitchFamily="34" charset="-128"/>
                <a:ea typeface="MS PGothic" panose="020B0600070205080204" pitchFamily="34" charset="-128"/>
              </a:rPr>
              <a:t>は主の</a:t>
            </a:r>
            <a:r>
              <a:rPr lang="ja-JP" altLang="de-DE" sz="2200" dirty="0">
                <a:latin typeface="MS PGothic" panose="020B0600070205080204" pitchFamily="34" charset="-128"/>
                <a:ea typeface="MS PGothic" panose="020B0600070205080204" pitchFamily="34" charset="-128"/>
              </a:rPr>
              <a:t>ため、一つのくじはアザゼルのためとする。</a:t>
            </a:r>
          </a:p>
          <a:p>
            <a:pPr eaLnBrk="1">
              <a:spcBef>
                <a:spcPts val="600"/>
              </a:spcBef>
              <a:buNone/>
            </a:pPr>
            <a:r>
              <a:rPr lang="de-DE" altLang="ja-JP" sz="2200" dirty="0" smtClean="0">
                <a:latin typeface="MS PGothic" panose="020B0600070205080204" pitchFamily="34" charset="-128"/>
                <a:ea typeface="MS PGothic" panose="020B0600070205080204" pitchFamily="34" charset="-128"/>
              </a:rPr>
              <a:t>9 </a:t>
            </a:r>
            <a:r>
              <a:rPr lang="ja-JP" altLang="de-DE" sz="2200" dirty="0">
                <a:latin typeface="MS PGothic" panose="020B0600070205080204" pitchFamily="34" charset="-128"/>
                <a:ea typeface="MS PGothic" panose="020B0600070205080204" pitchFamily="34" charset="-128"/>
              </a:rPr>
              <a:t>アロンは</a:t>
            </a:r>
            <a:r>
              <a:rPr lang="ja-JP" altLang="de-DE" sz="2200" dirty="0" smtClean="0">
                <a:latin typeface="MS PGothic" panose="020B0600070205080204" pitchFamily="34" charset="-128"/>
                <a:ea typeface="MS PGothic" panose="020B0600070205080204" pitchFamily="34" charset="-128"/>
              </a:rPr>
              <a:t>、主の</a:t>
            </a:r>
            <a:r>
              <a:rPr lang="ja-JP" altLang="de-DE" sz="2200" dirty="0">
                <a:latin typeface="MS PGothic" panose="020B0600070205080204" pitchFamily="34" charset="-128"/>
                <a:ea typeface="MS PGothic" panose="020B0600070205080204" pitchFamily="34" charset="-128"/>
              </a:rPr>
              <a:t>くじに当たったやぎをささげて</a:t>
            </a:r>
            <a:r>
              <a:rPr lang="ja-JP" altLang="de-DE" sz="2200" dirty="0" smtClean="0">
                <a:latin typeface="MS PGothic" panose="020B0600070205080204" pitchFamily="34" charset="-128"/>
                <a:ea typeface="MS PGothic" panose="020B0600070205080204" pitchFamily="34" charset="-128"/>
              </a:rPr>
              <a:t>、</a:t>
            </a:r>
            <a:endParaRPr lang="ja-JP" altLang="de-DE" sz="2200" dirty="0">
              <a:latin typeface="MS PGothic" panose="020B0600070205080204" pitchFamily="34" charset="-128"/>
              <a:ea typeface="MS PGothic" panose="020B0600070205080204" pitchFamily="34" charset="-128"/>
            </a:endParaRPr>
          </a:p>
        </p:txBody>
      </p:sp>
      <p:sp>
        <p:nvSpPr>
          <p:cNvPr id="3075" name="Textfeld 3"/>
          <p:cNvSpPr txBox="1">
            <a:spLocks noChangeArrowheads="1"/>
          </p:cNvSpPr>
          <p:nvPr/>
        </p:nvSpPr>
        <p:spPr bwMode="auto">
          <a:xfrm>
            <a:off x="4788138" y="102106"/>
            <a:ext cx="4356100" cy="658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0"/>
              </a:spcBef>
              <a:buNone/>
            </a:pPr>
            <a:r>
              <a:rPr lang="de-DE" sz="1900" dirty="0"/>
              <a:t>mit einem </a:t>
            </a:r>
            <a:r>
              <a:rPr lang="de-DE" sz="1900" dirty="0" smtClean="0"/>
              <a:t>leinenen </a:t>
            </a:r>
            <a:r>
              <a:rPr lang="de-DE" sz="1900" dirty="0"/>
              <a:t>Gürtel gürten und einen leinenen </a:t>
            </a:r>
            <a:r>
              <a:rPr lang="de-DE" sz="1900" dirty="0" err="1"/>
              <a:t>Kopfbund</a:t>
            </a:r>
            <a:r>
              <a:rPr lang="de-DE" sz="1900" dirty="0"/>
              <a:t> umbinden, denn das sind die heiligen Kleider; und er soll sein Fleisch im Wasser baden und sie anziehen. </a:t>
            </a:r>
            <a:r>
              <a:rPr lang="de-DE" sz="1900" dirty="0" smtClean="0"/>
              <a:t>5</a:t>
            </a:r>
            <a:r>
              <a:rPr lang="de-DE" sz="1900" dirty="0"/>
              <a:t> Dann soll er von der Gemeinde der Kinder Israels zwei Ziegenböcke nehmen als </a:t>
            </a:r>
            <a:r>
              <a:rPr lang="de-DE" sz="1900" dirty="0" err="1"/>
              <a:t>Sündopfer</a:t>
            </a:r>
            <a:r>
              <a:rPr lang="de-DE" sz="1900" dirty="0"/>
              <a:t> und einen Widder als Brandopfer. </a:t>
            </a:r>
          </a:p>
          <a:p>
            <a:pPr>
              <a:spcBef>
                <a:spcPts val="0"/>
              </a:spcBef>
              <a:buNone/>
            </a:pPr>
            <a:r>
              <a:rPr lang="de-DE" sz="1900" dirty="0"/>
              <a:t>6 Und Aaron soll den Jungstier als </a:t>
            </a:r>
            <a:r>
              <a:rPr lang="de-DE" sz="1900" dirty="0" err="1"/>
              <a:t>Sündopfer</a:t>
            </a:r>
            <a:r>
              <a:rPr lang="de-DE" sz="1900" dirty="0"/>
              <a:t> für sich selbst herzubringen und Sühnung erwirken für sich und sein Haus. </a:t>
            </a:r>
          </a:p>
          <a:p>
            <a:pPr>
              <a:buNone/>
            </a:pPr>
            <a:r>
              <a:rPr lang="de-DE" sz="1900" dirty="0"/>
              <a:t>7 Danach soll er die beiden Böcke nehmen und sie vor den HERRN stellen, an den Eingang der Stiftshütte. </a:t>
            </a:r>
            <a:r>
              <a:rPr lang="de-DE" sz="1900" dirty="0" smtClean="0"/>
              <a:t>8</a:t>
            </a:r>
            <a:r>
              <a:rPr lang="de-DE" sz="1900" dirty="0"/>
              <a:t> Und Aaron soll Lose werfen über die beiden Böcke</a:t>
            </a:r>
            <a:r>
              <a:rPr lang="de-DE" sz="1900" dirty="0" smtClean="0"/>
              <a:t>, </a:t>
            </a:r>
            <a:r>
              <a:rPr lang="de-DE" sz="1900" dirty="0"/>
              <a:t>ein Los »Für den HERRN« und ein Los »Für die Verwendung als </a:t>
            </a:r>
            <a:r>
              <a:rPr lang="de-DE" sz="1900" dirty="0" smtClean="0"/>
              <a:t>Sündenbock (</a:t>
            </a:r>
            <a:r>
              <a:rPr lang="de-DE" sz="1900" dirty="0" err="1" smtClean="0"/>
              <a:t>Asasel</a:t>
            </a:r>
            <a:r>
              <a:rPr lang="de-DE" sz="1900" dirty="0" smtClean="0"/>
              <a:t>)«. </a:t>
            </a:r>
            <a:r>
              <a:rPr lang="de-DE" sz="1900" dirty="0"/>
              <a:t>9 Und Aaron soll den Bock herzubringen, auf den das Los »Für den HERRN« fiel, </a:t>
            </a:r>
          </a:p>
        </p:txBody>
      </p:sp>
      <p:cxnSp>
        <p:nvCxnSpPr>
          <p:cNvPr id="6" name="Gerade Verbindung 5"/>
          <p:cNvCxnSpPr/>
          <p:nvPr/>
        </p:nvCxnSpPr>
        <p:spPr>
          <a:xfrm>
            <a:off x="4787900" y="115888"/>
            <a:ext cx="0" cy="6553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77"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Tree>
    <p:extLst>
      <p:ext uri="{BB962C8B-B14F-4D97-AF65-F5344CB8AC3E}">
        <p14:creationId xmlns:p14="http://schemas.microsoft.com/office/powerpoint/2010/main" val="3634618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feld 3"/>
          <p:cNvSpPr txBox="1">
            <a:spLocks noChangeArrowheads="1"/>
          </p:cNvSpPr>
          <p:nvPr/>
        </p:nvSpPr>
        <p:spPr bwMode="auto">
          <a:xfrm>
            <a:off x="467545" y="880914"/>
            <a:ext cx="828091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tabLst>
                <a:tab pos="266700" algn="l"/>
              </a:tabLst>
            </a:pPr>
            <a:r>
              <a:rPr lang="ja-JP" altLang="de-DE" sz="2400" b="1" dirty="0">
                <a:solidFill>
                  <a:schemeClr val="bg1">
                    <a:lumMod val="50000"/>
                  </a:schemeClr>
                </a:solidFill>
                <a:ea typeface="MS PGothic" pitchFamily="34" charset="-128"/>
              </a:rPr>
              <a:t>１</a:t>
            </a:r>
            <a:r>
              <a:rPr lang="de-DE" altLang="ja-JP" sz="2400" b="1" dirty="0">
                <a:solidFill>
                  <a:schemeClr val="bg1">
                    <a:lumMod val="50000"/>
                  </a:schemeClr>
                </a:solidFill>
                <a:ea typeface="MS PGothic" pitchFamily="34" charset="-128"/>
              </a:rPr>
              <a:t>.</a:t>
            </a:r>
            <a:r>
              <a:rPr lang="ja-JP" altLang="de-DE" sz="2400" b="1" dirty="0">
                <a:solidFill>
                  <a:schemeClr val="bg1">
                    <a:lumMod val="50000"/>
                  </a:schemeClr>
                </a:solidFill>
                <a:ea typeface="MS PGothic" pitchFamily="34" charset="-128"/>
              </a:rPr>
              <a:t> いけに</a:t>
            </a:r>
            <a:r>
              <a:rPr lang="ja-JP" altLang="de-DE" sz="2400" b="1" dirty="0" smtClean="0">
                <a:solidFill>
                  <a:schemeClr val="bg1">
                    <a:lumMod val="50000"/>
                  </a:schemeClr>
                </a:solidFill>
                <a:ea typeface="MS PGothic" pitchFamily="34" charset="-128"/>
              </a:rPr>
              <a:t>え（ささげもの）は、なぜ必要か</a:t>
            </a:r>
            <a:endParaRPr lang="de-DE" altLang="ja-JP" sz="2400" b="1" dirty="0" smtClean="0">
              <a:solidFill>
                <a:schemeClr val="bg1">
                  <a:lumMod val="50000"/>
                </a:schemeClr>
              </a:solidFill>
              <a:ea typeface="MS PGothic" pitchFamily="34" charset="-128"/>
            </a:endParaRPr>
          </a:p>
          <a:p>
            <a:pPr eaLnBrk="1" hangingPunct="1">
              <a:spcBef>
                <a:spcPct val="0"/>
              </a:spcBef>
              <a:buFontTx/>
              <a:buNone/>
              <a:tabLst>
                <a:tab pos="266700" algn="l"/>
              </a:tabLst>
            </a:pPr>
            <a:r>
              <a:rPr lang="ja-JP" altLang="de-DE" sz="24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Warum sind Opfer nötig?</a:t>
            </a:r>
            <a:r>
              <a:rPr lang="de-DE" altLang="ja-JP" sz="2000" b="1" dirty="0" smtClean="0">
                <a:solidFill>
                  <a:schemeClr val="bg1">
                    <a:lumMod val="50000"/>
                  </a:schemeClr>
                </a:solidFill>
              </a:rPr>
              <a:t> </a:t>
            </a:r>
            <a:r>
              <a:rPr lang="ja-JP" altLang="de-DE" sz="2000" b="1" dirty="0" smtClean="0">
                <a:solidFill>
                  <a:schemeClr val="bg1">
                    <a:lumMod val="50000"/>
                  </a:schemeClr>
                </a:solidFill>
                <a:ea typeface="MS PGothic" pitchFamily="34" charset="-128"/>
              </a:rPr>
              <a:t>　　</a:t>
            </a:r>
            <a:r>
              <a:rPr lang="de-DE" altLang="ja-JP" sz="2000" b="1" dirty="0" smtClean="0">
                <a:solidFill>
                  <a:schemeClr val="bg1">
                    <a:lumMod val="50000"/>
                  </a:schemeClr>
                </a:solidFill>
                <a:ea typeface="MS PGothic" pitchFamily="34" charset="-128"/>
              </a:rPr>
              <a:t> </a:t>
            </a:r>
            <a:endParaRPr lang="de-DE" altLang="de-DE" sz="2000" b="1" dirty="0" smtClean="0">
              <a:solidFill>
                <a:schemeClr val="bg1">
                  <a:lumMod val="50000"/>
                </a:schemeClr>
              </a:solidFill>
            </a:endParaRPr>
          </a:p>
          <a:p>
            <a:pPr eaLnBrk="1" hangingPunct="1">
              <a:spcBef>
                <a:spcPts val="600"/>
              </a:spcBef>
              <a:buFontTx/>
              <a:buNone/>
            </a:pPr>
            <a:r>
              <a:rPr lang="ja-JP" altLang="de-DE" sz="2400" b="1" dirty="0" smtClean="0">
                <a:solidFill>
                  <a:schemeClr val="bg1">
                    <a:lumMod val="50000"/>
                  </a:schemeClr>
                </a:solidFill>
                <a:ea typeface="MS PGothic" pitchFamily="34" charset="-128"/>
              </a:rPr>
              <a:t>２</a:t>
            </a:r>
            <a:r>
              <a:rPr lang="de-DE" altLang="de-DE" sz="2400" b="1" dirty="0">
                <a:solidFill>
                  <a:schemeClr val="bg1">
                    <a:lumMod val="50000"/>
                  </a:schemeClr>
                </a:solidFill>
              </a:rPr>
              <a:t>. </a:t>
            </a:r>
            <a:r>
              <a:rPr lang="ja-JP" altLang="de-DE" sz="2400" b="1" dirty="0" smtClean="0">
                <a:solidFill>
                  <a:schemeClr val="bg1">
                    <a:lumMod val="50000"/>
                  </a:schemeClr>
                </a:solidFill>
              </a:rPr>
              <a:t>贖罪の日は、なぜ年に一回だけか</a:t>
            </a:r>
            <a:endParaRPr lang="de-DE" altLang="ja-JP" sz="2400" b="1" dirty="0" smtClean="0">
              <a:solidFill>
                <a:schemeClr val="bg1">
                  <a:lumMod val="50000"/>
                </a:schemeClr>
              </a:solidFill>
            </a:endParaRPr>
          </a:p>
          <a:p>
            <a:pPr eaLnBrk="1" hangingPunct="1">
              <a:spcBef>
                <a:spcPct val="0"/>
              </a:spcBef>
              <a:buFontTx/>
              <a:buNone/>
            </a:pPr>
            <a:r>
              <a:rPr lang="de-DE" altLang="ja-JP" sz="2400" b="1" dirty="0">
                <a:solidFill>
                  <a:schemeClr val="bg1">
                    <a:lumMod val="50000"/>
                  </a:schemeClr>
                </a:solidFill>
              </a:rPr>
              <a:t>	</a:t>
            </a:r>
            <a:r>
              <a:rPr lang="de-DE" altLang="ja-JP" sz="2000" b="1" dirty="0" smtClean="0">
                <a:solidFill>
                  <a:schemeClr val="bg1">
                    <a:lumMod val="50000"/>
                  </a:schemeClr>
                </a:solidFill>
                <a:ea typeface="MS PGothic" pitchFamily="34" charset="-128"/>
              </a:rPr>
              <a:t>Warum ist der Versöhnungstag nur einmal im Jahr? </a:t>
            </a:r>
            <a:endParaRPr lang="de-DE" altLang="ja-JP" sz="2000" b="1" dirty="0">
              <a:solidFill>
                <a:schemeClr val="bg1">
                  <a:lumMod val="50000"/>
                </a:schemeClr>
              </a:solidFill>
              <a:ea typeface="MS PGothic" pitchFamily="34" charset="-128"/>
            </a:endParaRPr>
          </a:p>
          <a:p>
            <a:pPr eaLnBrk="1" hangingPunct="1">
              <a:spcBef>
                <a:spcPts val="600"/>
              </a:spcBef>
              <a:buFontTx/>
              <a:buNone/>
            </a:pPr>
            <a:r>
              <a:rPr lang="ja-JP" altLang="de-DE" sz="2400" b="1" dirty="0" smtClean="0">
                <a:ea typeface="MS PGothic" pitchFamily="34" charset="-128"/>
              </a:rPr>
              <a:t>３</a:t>
            </a:r>
            <a:r>
              <a:rPr lang="de-DE" altLang="ja-JP" sz="2400" b="1" dirty="0">
                <a:ea typeface="MS PGothic" pitchFamily="34" charset="-128"/>
              </a:rPr>
              <a:t>.</a:t>
            </a:r>
            <a:r>
              <a:rPr lang="ja-JP" altLang="de-DE" sz="2400" b="1" dirty="0">
                <a:ea typeface="MS PGothic" pitchFamily="34" charset="-128"/>
              </a:rPr>
              <a:t> </a:t>
            </a:r>
            <a:r>
              <a:rPr lang="ja-JP" altLang="de-DE" sz="2400" b="1" dirty="0" smtClean="0">
                <a:ea typeface="MS PGothic" pitchFamily="34" charset="-128"/>
              </a:rPr>
              <a:t>主イエス･キリストの十字架と贖罪の日　</a:t>
            </a:r>
            <a:r>
              <a:rPr lang="de-DE" altLang="ja-JP" sz="2000" b="1" dirty="0">
                <a:ea typeface="MS PGothic" pitchFamily="34" charset="-128"/>
              </a:rPr>
              <a:t>	</a:t>
            </a:r>
            <a:endParaRPr lang="de-DE" altLang="ja-JP" sz="2000" b="1" dirty="0" smtClean="0">
              <a:ea typeface="MS PGothic" pitchFamily="34" charset="-128"/>
            </a:endParaRPr>
          </a:p>
          <a:p>
            <a:pPr eaLnBrk="1" hangingPunct="1">
              <a:spcBef>
                <a:spcPct val="0"/>
              </a:spcBef>
              <a:buFontTx/>
              <a:buNone/>
            </a:pPr>
            <a:r>
              <a:rPr lang="de-DE" altLang="ja-JP" sz="2000" b="1" dirty="0">
                <a:ea typeface="MS PGothic" pitchFamily="34" charset="-128"/>
              </a:rPr>
              <a:t>	</a:t>
            </a:r>
            <a:r>
              <a:rPr lang="de-DE" altLang="ja-JP" sz="2000" b="1" dirty="0" smtClean="0">
                <a:ea typeface="MS PGothic" pitchFamily="34" charset="-128"/>
              </a:rPr>
              <a:t>Das Kreuz Jesu Christi und der Versöhnungstag</a:t>
            </a:r>
            <a:endParaRPr lang="de-DE" altLang="ja-JP" sz="2000" b="1" dirty="0"/>
          </a:p>
        </p:txBody>
      </p:sp>
      <p:sp>
        <p:nvSpPr>
          <p:cNvPr id="6" name="Textfeld 1"/>
          <p:cNvSpPr txBox="1">
            <a:spLocks noChangeArrowheads="1"/>
          </p:cNvSpPr>
          <p:nvPr/>
        </p:nvSpPr>
        <p:spPr bwMode="auto">
          <a:xfrm>
            <a:off x="251521" y="333375"/>
            <a:ext cx="8641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1800" u="sng" dirty="0" smtClean="0">
                <a:latin typeface="MS PGothic" pitchFamily="34" charset="-128"/>
                <a:ea typeface="MS PGothic" pitchFamily="34" charset="-128"/>
              </a:rPr>
              <a:t>旧約聖書の救いの記し：贖罪の日のお祝い</a:t>
            </a:r>
            <a:r>
              <a:rPr lang="ja-JP" altLang="de-DE" sz="1800" dirty="0" smtClean="0">
                <a:latin typeface="MS PGothic" pitchFamily="34" charset="-128"/>
                <a:ea typeface="MS PGothic" pitchFamily="34" charset="-128"/>
              </a:rPr>
              <a:t>    </a:t>
            </a:r>
            <a:r>
              <a:rPr lang="de-DE" altLang="ja-JP" sz="1600" u="sng" dirty="0" smtClean="0"/>
              <a:t>AT-Hinweise auf das Heil</a:t>
            </a:r>
            <a:r>
              <a:rPr lang="ja-JP" altLang="de-DE" sz="1600" u="sng" dirty="0" smtClean="0"/>
              <a:t>：</a:t>
            </a:r>
            <a:r>
              <a:rPr lang="de-DE" altLang="ja-JP" sz="1600" u="sng" dirty="0" smtClean="0"/>
              <a:t>Versöhnungstag</a:t>
            </a:r>
            <a:endParaRPr lang="de-DE" altLang="ja-JP" sz="1600" u="sng"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2" name="Textfeld 1"/>
          <p:cNvSpPr txBox="1"/>
          <p:nvPr/>
        </p:nvSpPr>
        <p:spPr>
          <a:xfrm rot="21081576">
            <a:off x="993393" y="4183820"/>
            <a:ext cx="7272808" cy="1323439"/>
          </a:xfrm>
          <a:prstGeom prst="rect">
            <a:avLst/>
          </a:prstGeom>
          <a:noFill/>
        </p:spPr>
        <p:txBody>
          <a:bodyPr wrap="square" rtlCol="0">
            <a:spAutoFit/>
          </a:bodyPr>
          <a:lstStyle/>
          <a:p>
            <a:r>
              <a:rPr lang="ja-JP" altLang="de-DE" sz="3200" b="1" dirty="0">
                <a:solidFill>
                  <a:srgbClr val="FF0000"/>
                </a:solidFill>
              </a:rPr>
              <a:t>あなたは、神と和</a:t>
            </a:r>
            <a:r>
              <a:rPr lang="ja-JP" altLang="de-DE" sz="3200" b="1" dirty="0" smtClean="0">
                <a:solidFill>
                  <a:srgbClr val="FF0000"/>
                </a:solidFill>
              </a:rPr>
              <a:t>解されてますか？</a:t>
            </a:r>
            <a:endParaRPr lang="de-DE" altLang="ja-JP" sz="3200" b="1" dirty="0" smtClean="0">
              <a:solidFill>
                <a:srgbClr val="FF0000"/>
              </a:solidFill>
            </a:endParaRPr>
          </a:p>
          <a:p>
            <a:endParaRPr lang="de-DE" sz="1600" b="1" dirty="0">
              <a:solidFill>
                <a:srgbClr val="FF0000"/>
              </a:solidFill>
            </a:endParaRPr>
          </a:p>
          <a:p>
            <a:r>
              <a:rPr lang="de-DE" altLang="ja-JP" sz="3200" b="1" dirty="0" smtClean="0">
                <a:solidFill>
                  <a:srgbClr val="FF0000"/>
                </a:solidFill>
              </a:rPr>
              <a:t>Hast du Frieden mit Gott?</a:t>
            </a:r>
            <a:endParaRPr lang="de-DE" sz="3200" b="1" dirty="0">
              <a:solidFill>
                <a:srgbClr val="FF0000"/>
              </a:solidFill>
            </a:endParaRPr>
          </a:p>
        </p:txBody>
      </p:sp>
    </p:spTree>
    <p:extLst>
      <p:ext uri="{BB962C8B-B14F-4D97-AF65-F5344CB8AC3E}">
        <p14:creationId xmlns:p14="http://schemas.microsoft.com/office/powerpoint/2010/main" val="3939156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1"/>
          <p:cNvSpPr txBox="1">
            <a:spLocks noChangeArrowheads="1"/>
          </p:cNvSpPr>
          <p:nvPr/>
        </p:nvSpPr>
        <p:spPr bwMode="auto">
          <a:xfrm>
            <a:off x="107504" y="188640"/>
            <a:ext cx="4752528" cy="62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2200" dirty="0">
                <a:latin typeface="MS PGothic" panose="020B0600070205080204" pitchFamily="34" charset="-128"/>
                <a:ea typeface="MS PGothic" panose="020B0600070205080204" pitchFamily="34" charset="-128"/>
              </a:rPr>
              <a:t>それを罪のためのいけにえとする</a:t>
            </a:r>
            <a:r>
              <a:rPr lang="ja-JP" altLang="de-DE" sz="2200" dirty="0" smtClean="0">
                <a:latin typeface="MS PGothic" panose="020B0600070205080204" pitchFamily="34" charset="-128"/>
                <a:ea typeface="MS PGothic" panose="020B0600070205080204" pitchFamily="34" charset="-128"/>
              </a:rPr>
              <a:t>。</a:t>
            </a:r>
            <a:endParaRPr lang="de-DE" altLang="ja-JP" sz="2200" dirty="0" smtClean="0">
              <a:latin typeface="MS PGothic" panose="020B0600070205080204" pitchFamily="34" charset="-128"/>
              <a:ea typeface="MS PGothic" panose="020B0600070205080204" pitchFamily="34" charset="-128"/>
            </a:endParaRPr>
          </a:p>
          <a:p>
            <a:pPr eaLnBrk="1" hangingPunct="1">
              <a:spcBef>
                <a:spcPct val="0"/>
              </a:spcBef>
              <a:buNone/>
            </a:pPr>
            <a:r>
              <a:rPr lang="de-DE" altLang="ja-JP" sz="2200" dirty="0" smtClean="0">
                <a:latin typeface="MS PGothic" panose="020B0600070205080204" pitchFamily="34" charset="-128"/>
                <a:ea typeface="MS PGothic" panose="020B0600070205080204" pitchFamily="34" charset="-128"/>
              </a:rPr>
              <a:t>10 </a:t>
            </a:r>
            <a:r>
              <a:rPr lang="ja-JP" altLang="de-DE" sz="2200" dirty="0">
                <a:latin typeface="MS PGothic" panose="020B0600070205080204" pitchFamily="34" charset="-128"/>
                <a:ea typeface="MS PGothic" panose="020B0600070205080204" pitchFamily="34" charset="-128"/>
              </a:rPr>
              <a:t>アザゼルのためのくじが当たったやぎは</a:t>
            </a:r>
            <a:r>
              <a:rPr lang="ja-JP" altLang="de-DE" sz="2200" dirty="0" smtClean="0">
                <a:latin typeface="MS PGothic" panose="020B0600070205080204" pitchFamily="34" charset="-128"/>
                <a:ea typeface="MS PGothic" panose="020B0600070205080204" pitchFamily="34" charset="-128"/>
              </a:rPr>
              <a:t>、主の</a:t>
            </a:r>
            <a:r>
              <a:rPr lang="ja-JP" altLang="de-DE" sz="2200" dirty="0">
                <a:latin typeface="MS PGothic" panose="020B0600070205080204" pitchFamily="34" charset="-128"/>
                <a:ea typeface="MS PGothic" panose="020B0600070205080204" pitchFamily="34" charset="-128"/>
              </a:rPr>
              <a:t>前に生きたままで立たせておかなければならない。これは、それによって贖いをするために、アザゼルとして荒野に放つためである</a:t>
            </a:r>
            <a:r>
              <a:rPr lang="ja-JP" altLang="de-DE" sz="2200" dirty="0" smtClean="0">
                <a:latin typeface="MS PGothic" panose="020B0600070205080204" pitchFamily="34" charset="-128"/>
                <a:ea typeface="MS PGothic" panose="020B0600070205080204" pitchFamily="34" charset="-128"/>
              </a:rPr>
              <a:t>。   </a:t>
            </a:r>
            <a:r>
              <a:rPr lang="de-DE" altLang="ja-JP" sz="2200" dirty="0" smtClean="0">
                <a:latin typeface="MS PGothic" panose="020B0600070205080204" pitchFamily="34" charset="-128"/>
                <a:ea typeface="MS PGothic" panose="020B0600070205080204" pitchFamily="34" charset="-128"/>
              </a:rPr>
              <a:t>… … </a:t>
            </a:r>
          </a:p>
          <a:p>
            <a:pPr eaLnBrk="1" hangingPunct="1">
              <a:spcBef>
                <a:spcPts val="600"/>
              </a:spcBef>
              <a:buNone/>
            </a:pPr>
            <a:r>
              <a:rPr lang="de-DE" altLang="ja-JP" sz="2200" dirty="0" smtClean="0">
                <a:latin typeface="MS PGothic" panose="020B0600070205080204" pitchFamily="34" charset="-128"/>
                <a:ea typeface="MS PGothic" panose="020B0600070205080204" pitchFamily="34" charset="-128"/>
              </a:rPr>
              <a:t>15 </a:t>
            </a:r>
            <a:r>
              <a:rPr lang="ja-JP" altLang="de-DE" sz="2200" dirty="0">
                <a:latin typeface="MS PGothic" panose="020B0600070205080204" pitchFamily="34" charset="-128"/>
                <a:ea typeface="MS PGothic" panose="020B0600070205080204" pitchFamily="34" charset="-128"/>
              </a:rPr>
              <a:t>アロンは民のための罪のためのいけにえのやぎをほふり、その血を垂れ幕の内側に持って入り、あの雄牛の血にしたようにこの血にもして、それを</a:t>
            </a:r>
            <a:r>
              <a:rPr lang="de-DE" altLang="ja-JP" sz="2200" dirty="0">
                <a:latin typeface="MS PGothic" panose="020B0600070205080204" pitchFamily="34" charset="-128"/>
                <a:ea typeface="MS PGothic" panose="020B0600070205080204" pitchFamily="34" charset="-128"/>
              </a:rPr>
              <a:t>『</a:t>
            </a:r>
            <a:r>
              <a:rPr lang="ja-JP" altLang="de-DE" sz="2200" dirty="0">
                <a:latin typeface="MS PGothic" panose="020B0600070205080204" pitchFamily="34" charset="-128"/>
                <a:ea typeface="MS PGothic" panose="020B0600070205080204" pitchFamily="34" charset="-128"/>
              </a:rPr>
              <a:t>贖いのふた</a:t>
            </a:r>
            <a:r>
              <a:rPr lang="de-DE" altLang="ja-JP" sz="2200" dirty="0">
                <a:latin typeface="MS PGothic" panose="020B0600070205080204" pitchFamily="34" charset="-128"/>
                <a:ea typeface="MS PGothic" panose="020B0600070205080204" pitchFamily="34" charset="-128"/>
              </a:rPr>
              <a:t>』</a:t>
            </a:r>
            <a:r>
              <a:rPr lang="ja-JP" altLang="de-DE" sz="2200" dirty="0">
                <a:latin typeface="MS PGothic" panose="020B0600070205080204" pitchFamily="34" charset="-128"/>
                <a:ea typeface="MS PGothic" panose="020B0600070205080204" pitchFamily="34" charset="-128"/>
              </a:rPr>
              <a:t>の上と</a:t>
            </a:r>
            <a:r>
              <a:rPr lang="de-DE" altLang="ja-JP" sz="2200" dirty="0">
                <a:latin typeface="MS PGothic" panose="020B0600070205080204" pitchFamily="34" charset="-128"/>
                <a:ea typeface="MS PGothic" panose="020B0600070205080204" pitchFamily="34" charset="-128"/>
              </a:rPr>
              <a:t>『</a:t>
            </a:r>
            <a:r>
              <a:rPr lang="ja-JP" altLang="de-DE" sz="2200" dirty="0">
                <a:latin typeface="MS PGothic" panose="020B0600070205080204" pitchFamily="34" charset="-128"/>
                <a:ea typeface="MS PGothic" panose="020B0600070205080204" pitchFamily="34" charset="-128"/>
              </a:rPr>
              <a:t>贖いのふた</a:t>
            </a:r>
            <a:r>
              <a:rPr lang="de-DE" altLang="ja-JP" sz="2200" dirty="0">
                <a:latin typeface="MS PGothic" panose="020B0600070205080204" pitchFamily="34" charset="-128"/>
                <a:ea typeface="MS PGothic" panose="020B0600070205080204" pitchFamily="34" charset="-128"/>
              </a:rPr>
              <a:t>』</a:t>
            </a:r>
            <a:r>
              <a:rPr lang="ja-JP" altLang="de-DE" sz="2200" dirty="0">
                <a:latin typeface="MS PGothic" panose="020B0600070205080204" pitchFamily="34" charset="-128"/>
                <a:ea typeface="MS PGothic" panose="020B0600070205080204" pitchFamily="34" charset="-128"/>
              </a:rPr>
              <a:t>の前に振りかける。</a:t>
            </a:r>
          </a:p>
          <a:p>
            <a:pPr eaLnBrk="1" hangingPunct="1">
              <a:spcBef>
                <a:spcPct val="0"/>
              </a:spcBef>
              <a:buNone/>
            </a:pPr>
            <a:r>
              <a:rPr lang="de-DE" altLang="ja-JP" sz="2200" dirty="0" smtClean="0">
                <a:latin typeface="MS PGothic" panose="020B0600070205080204" pitchFamily="34" charset="-128"/>
                <a:ea typeface="MS PGothic" panose="020B0600070205080204" pitchFamily="34" charset="-128"/>
              </a:rPr>
              <a:t>16 </a:t>
            </a:r>
            <a:r>
              <a:rPr lang="ja-JP" altLang="de-DE" sz="2200" dirty="0">
                <a:latin typeface="MS PGothic" panose="020B0600070205080204" pitchFamily="34" charset="-128"/>
                <a:ea typeface="MS PGothic" panose="020B0600070205080204" pitchFamily="34" charset="-128"/>
              </a:rPr>
              <a:t>彼はイスラエル人の汚れと、そのそむき、すなわちそのすべての罪のために、聖所の贖いをする。彼らの汚れの中に彼らとともにある会見の天幕にも、このようにしなければならない</a:t>
            </a:r>
            <a:r>
              <a:rPr lang="ja-JP" altLang="de-DE" sz="2200" dirty="0" smtClean="0">
                <a:latin typeface="MS PGothic" panose="020B0600070205080204" pitchFamily="34" charset="-128"/>
                <a:ea typeface="MS PGothic" panose="020B0600070205080204" pitchFamily="34" charset="-128"/>
              </a:rPr>
              <a:t>。</a:t>
            </a:r>
            <a:endParaRPr lang="de-DE" altLang="ja-JP" sz="2200" dirty="0" smtClean="0">
              <a:latin typeface="MS PGothic" panose="020B0600070205080204" pitchFamily="34" charset="-128"/>
              <a:ea typeface="MS PGothic" panose="020B0600070205080204" pitchFamily="34" charset="-128"/>
            </a:endParaRPr>
          </a:p>
          <a:p>
            <a:pPr eaLnBrk="1" hangingPunct="1">
              <a:spcBef>
                <a:spcPct val="0"/>
              </a:spcBef>
              <a:buNone/>
            </a:pPr>
            <a:r>
              <a:rPr lang="de-DE" altLang="ja-JP" sz="2200" dirty="0">
                <a:latin typeface="MS PGothic" panose="020B0600070205080204" pitchFamily="34" charset="-128"/>
                <a:ea typeface="MS PGothic" panose="020B0600070205080204" pitchFamily="34" charset="-128"/>
              </a:rPr>
              <a:t>17 </a:t>
            </a:r>
            <a:r>
              <a:rPr lang="ja-JP" altLang="de-DE" sz="2200" dirty="0">
                <a:latin typeface="MS PGothic" panose="020B0600070205080204" pitchFamily="34" charset="-128"/>
                <a:ea typeface="MS PGothic" panose="020B0600070205080204" pitchFamily="34" charset="-128"/>
              </a:rPr>
              <a:t>彼が贖いをするために聖所に</a:t>
            </a:r>
          </a:p>
        </p:txBody>
      </p:sp>
      <p:sp>
        <p:nvSpPr>
          <p:cNvPr id="3075" name="Textfeld 3"/>
          <p:cNvSpPr txBox="1">
            <a:spLocks noChangeArrowheads="1"/>
          </p:cNvSpPr>
          <p:nvPr/>
        </p:nvSpPr>
        <p:spPr bwMode="auto">
          <a:xfrm>
            <a:off x="4788138" y="188640"/>
            <a:ext cx="43561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de-DE" sz="1900" dirty="0" smtClean="0"/>
              <a:t>und </a:t>
            </a:r>
            <a:r>
              <a:rPr lang="de-DE" sz="1900" dirty="0"/>
              <a:t>ihn als </a:t>
            </a:r>
            <a:r>
              <a:rPr lang="de-DE" sz="1900" dirty="0" err="1"/>
              <a:t>Sündopfer</a:t>
            </a:r>
            <a:r>
              <a:rPr lang="de-DE" sz="1900" dirty="0"/>
              <a:t> opfern. </a:t>
            </a:r>
            <a:r>
              <a:rPr lang="de-DE" sz="1900" dirty="0" smtClean="0"/>
              <a:t> 10</a:t>
            </a:r>
            <a:r>
              <a:rPr lang="de-DE" sz="1900" dirty="0"/>
              <a:t> Aber den Bock, auf den das Los »Für die Verwendung als Sündenbock« </a:t>
            </a:r>
            <a:r>
              <a:rPr lang="de-DE" sz="1900" dirty="0" smtClean="0"/>
              <a:t> </a:t>
            </a:r>
            <a:r>
              <a:rPr lang="de-DE" sz="1400" dirty="0" smtClean="0"/>
              <a:t>(</a:t>
            </a:r>
            <a:r>
              <a:rPr lang="de-DE" sz="1400" dirty="0" err="1" smtClean="0"/>
              <a:t>Asasel</a:t>
            </a:r>
            <a:r>
              <a:rPr lang="de-DE" sz="1400" dirty="0" smtClean="0"/>
              <a:t>) </a:t>
            </a:r>
            <a:r>
              <a:rPr lang="de-DE" sz="1900" dirty="0" smtClean="0"/>
              <a:t>fiel</a:t>
            </a:r>
            <a:r>
              <a:rPr lang="de-DE" sz="1900" dirty="0"/>
              <a:t>, soll er lebendig vor den HERRN stellen, um über ihm die Sühnung zu erwirken und ihn als Sündenbock in die Wüste fortzuschicken. </a:t>
            </a:r>
            <a:r>
              <a:rPr lang="de-DE" sz="1900" dirty="0" smtClean="0"/>
              <a:t>  … …</a:t>
            </a:r>
          </a:p>
          <a:p>
            <a:pPr>
              <a:spcBef>
                <a:spcPts val="0"/>
              </a:spcBef>
              <a:buNone/>
            </a:pPr>
            <a:r>
              <a:rPr lang="de-DE" sz="1900" dirty="0" smtClean="0"/>
              <a:t>15 Danach </a:t>
            </a:r>
            <a:r>
              <a:rPr lang="de-DE" sz="1900" dirty="0"/>
              <a:t>soll er den Bock des </a:t>
            </a:r>
            <a:r>
              <a:rPr lang="de-DE" sz="1900" dirty="0" err="1"/>
              <a:t>Sündopfers</a:t>
            </a:r>
            <a:r>
              <a:rPr lang="de-DE" sz="1900" dirty="0"/>
              <a:t>, das für das Volk bestimmt ist, schächten und sein Blut hineinbringen hinter den Vorhang, und er soll mit dessen Blut tun, wie er mit dem Blut des Jungstiers getan hat, und er soll es auf den Sühnedeckel und vor den Sühnedeckel sprengen. </a:t>
            </a:r>
          </a:p>
          <a:p>
            <a:pPr>
              <a:spcBef>
                <a:spcPts val="0"/>
              </a:spcBef>
              <a:buNone/>
            </a:pPr>
            <a:r>
              <a:rPr lang="de-DE" sz="1900" dirty="0"/>
              <a:t>16 So soll er Sühnung erwirken für das Heiligtum wegen der Unreinheiten der Kinder Israels und wegen ihrer </a:t>
            </a:r>
            <a:r>
              <a:rPr lang="de-DE" sz="1900" dirty="0" smtClean="0"/>
              <a:t>Über-</a:t>
            </a:r>
            <a:r>
              <a:rPr lang="de-DE" sz="1900" dirty="0" err="1" smtClean="0"/>
              <a:t>tretungen</a:t>
            </a:r>
            <a:r>
              <a:rPr lang="de-DE" sz="1900" dirty="0" smtClean="0"/>
              <a:t> </a:t>
            </a:r>
            <a:r>
              <a:rPr lang="de-DE" sz="1900" dirty="0"/>
              <a:t>und aller ihrer Sünden, und er soll dasselbe tun mit der Stiftshütte, die sich mitten unter ihren </a:t>
            </a:r>
            <a:r>
              <a:rPr lang="de-DE" sz="1900" dirty="0" smtClean="0"/>
              <a:t>Unrein-</a:t>
            </a:r>
            <a:r>
              <a:rPr lang="de-DE" sz="1900" dirty="0" err="1" smtClean="0"/>
              <a:t>heiten</a:t>
            </a:r>
            <a:r>
              <a:rPr lang="de-DE" sz="1900" dirty="0" smtClean="0"/>
              <a:t> </a:t>
            </a:r>
            <a:r>
              <a:rPr lang="de-DE" sz="1900" dirty="0"/>
              <a:t>befindet. </a:t>
            </a:r>
          </a:p>
        </p:txBody>
      </p:sp>
      <p:cxnSp>
        <p:nvCxnSpPr>
          <p:cNvPr id="6" name="Gerade Verbindung 5"/>
          <p:cNvCxnSpPr/>
          <p:nvPr/>
        </p:nvCxnSpPr>
        <p:spPr>
          <a:xfrm>
            <a:off x="4787900" y="115888"/>
            <a:ext cx="0" cy="6553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77"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Tree>
    <p:extLst>
      <p:ext uri="{BB962C8B-B14F-4D97-AF65-F5344CB8AC3E}">
        <p14:creationId xmlns:p14="http://schemas.microsoft.com/office/powerpoint/2010/main" val="343596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1"/>
          <p:cNvSpPr txBox="1">
            <a:spLocks noChangeArrowheads="1"/>
          </p:cNvSpPr>
          <p:nvPr/>
        </p:nvSpPr>
        <p:spPr bwMode="auto">
          <a:xfrm>
            <a:off x="107504" y="188640"/>
            <a:ext cx="4752528"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ja-JP" altLang="de-DE" sz="2200" dirty="0" smtClean="0">
                <a:latin typeface="MS PGothic" panose="020B0600070205080204" pitchFamily="34" charset="-128"/>
                <a:ea typeface="MS PGothic" panose="020B0600070205080204" pitchFamily="34" charset="-128"/>
              </a:rPr>
              <a:t>入</a:t>
            </a:r>
            <a:r>
              <a:rPr lang="ja-JP" altLang="de-DE" sz="2200" dirty="0">
                <a:latin typeface="MS PGothic" panose="020B0600070205080204" pitchFamily="34" charset="-128"/>
                <a:ea typeface="MS PGothic" panose="020B0600070205080204" pitchFamily="34" charset="-128"/>
              </a:rPr>
              <a:t>って、再び出て来るまで、だれも会見の天幕の中にいてはならない。彼は自分と、自分の家族、それにイスラエルの全集会のために贖いをする</a:t>
            </a:r>
            <a:r>
              <a:rPr lang="ja-JP" altLang="de-DE" sz="2200" dirty="0" smtClean="0">
                <a:latin typeface="MS PGothic" panose="020B0600070205080204" pitchFamily="34" charset="-128"/>
                <a:ea typeface="MS PGothic" panose="020B0600070205080204" pitchFamily="34" charset="-128"/>
              </a:rPr>
              <a:t>。</a:t>
            </a:r>
            <a:r>
              <a:rPr lang="de-DE" altLang="ja-JP" sz="2200" dirty="0" smtClean="0">
                <a:latin typeface="MS PGothic" panose="020B0600070205080204" pitchFamily="34" charset="-128"/>
                <a:ea typeface="MS PGothic" panose="020B0600070205080204" pitchFamily="34" charset="-128"/>
              </a:rPr>
              <a:t>… …</a:t>
            </a:r>
          </a:p>
          <a:p>
            <a:pPr eaLnBrk="1" hangingPunct="1">
              <a:spcBef>
                <a:spcPts val="600"/>
              </a:spcBef>
              <a:buNone/>
            </a:pPr>
            <a:r>
              <a:rPr lang="de-DE" altLang="ja-JP" sz="2200" dirty="0" smtClean="0">
                <a:latin typeface="MS PGothic" panose="020B0600070205080204" pitchFamily="34" charset="-128"/>
                <a:ea typeface="MS PGothic" panose="020B0600070205080204" pitchFamily="34" charset="-128"/>
              </a:rPr>
              <a:t>21 </a:t>
            </a:r>
            <a:r>
              <a:rPr lang="ja-JP" altLang="de-DE" sz="2200" dirty="0">
                <a:latin typeface="MS PGothic" panose="020B0600070205080204" pitchFamily="34" charset="-128"/>
                <a:ea typeface="MS PGothic" panose="020B0600070205080204" pitchFamily="34" charset="-128"/>
              </a:rPr>
              <a:t>アロンは生きているやぎの頭に両手を置き、イスラエル人のすべての咎と、すべてのそむきを、どんな罪であっても、これを全部それの上に告白し、これらをそのやぎの頭の上に置き、係りの者の手でこれを荒野に放つ。</a:t>
            </a:r>
          </a:p>
          <a:p>
            <a:pPr eaLnBrk="1" hangingPunct="1">
              <a:spcBef>
                <a:spcPct val="0"/>
              </a:spcBef>
              <a:buNone/>
            </a:pPr>
            <a:r>
              <a:rPr lang="de-DE" altLang="ja-JP" sz="2200" dirty="0" smtClean="0">
                <a:latin typeface="MS PGothic" panose="020B0600070205080204" pitchFamily="34" charset="-128"/>
                <a:ea typeface="MS PGothic" panose="020B0600070205080204" pitchFamily="34" charset="-128"/>
              </a:rPr>
              <a:t>22 </a:t>
            </a:r>
            <a:r>
              <a:rPr lang="ja-JP" altLang="de-DE" sz="2200" dirty="0">
                <a:latin typeface="MS PGothic" panose="020B0600070205080204" pitchFamily="34" charset="-128"/>
                <a:ea typeface="MS PGothic" panose="020B0600070205080204" pitchFamily="34" charset="-128"/>
              </a:rPr>
              <a:t>そのやぎは、彼らのすべての咎をその上に負って、不毛の地へ行く。彼はそのやぎを荒野に放つ</a:t>
            </a:r>
            <a:r>
              <a:rPr lang="ja-JP" altLang="de-DE" sz="2200" dirty="0" smtClean="0">
                <a:latin typeface="MS PGothic" panose="020B0600070205080204" pitchFamily="34" charset="-128"/>
                <a:ea typeface="MS PGothic" panose="020B0600070205080204" pitchFamily="34" charset="-128"/>
              </a:rPr>
              <a:t>。</a:t>
            </a:r>
            <a:endParaRPr lang="ja-JP" altLang="de-DE" sz="2200" dirty="0">
              <a:latin typeface="MS PGothic" panose="020B0600070205080204" pitchFamily="34" charset="-128"/>
              <a:ea typeface="MS PGothic" panose="020B0600070205080204" pitchFamily="34" charset="-128"/>
            </a:endParaRPr>
          </a:p>
        </p:txBody>
      </p:sp>
      <p:sp>
        <p:nvSpPr>
          <p:cNvPr id="3075" name="Textfeld 3"/>
          <p:cNvSpPr txBox="1">
            <a:spLocks noChangeArrowheads="1"/>
          </p:cNvSpPr>
          <p:nvPr/>
        </p:nvSpPr>
        <p:spPr bwMode="auto">
          <a:xfrm>
            <a:off x="4788138" y="188640"/>
            <a:ext cx="4356100" cy="605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0"/>
              </a:spcBef>
              <a:buNone/>
            </a:pPr>
            <a:r>
              <a:rPr lang="de-DE" sz="1900" dirty="0"/>
              <a:t>17 Und kein Mensch soll in der Stiftshütte sein, wenn er hineingeht, um die Sühnung zu erwirken im Heiligtum, bis er wieder hinausgeht. Und so soll er Sühnung erwirken für sich und sein Haus und die ganze Gemeinde Israels. </a:t>
            </a:r>
            <a:r>
              <a:rPr lang="de-DE" sz="1900" dirty="0" smtClean="0"/>
              <a:t>… …</a:t>
            </a:r>
          </a:p>
          <a:p>
            <a:pPr>
              <a:buNone/>
            </a:pPr>
            <a:r>
              <a:rPr lang="de-DE" sz="1900" dirty="0" smtClean="0"/>
              <a:t>21</a:t>
            </a:r>
            <a:r>
              <a:rPr lang="de-DE" sz="1900" dirty="0"/>
              <a:t> Und Aaron soll seine beiden Hände auf den Kopf des lebendigen Bockes stützen und über ihm alle Schuld der Kinder Israels und alle ihre Übertretungen in allen ihren Sünden bekennen, und er soll sie dem Bock auf den Kopf legen und ihn durch einen Mann, der bereitsteht, in die Wüste fortschicken. </a:t>
            </a:r>
          </a:p>
          <a:p>
            <a:pPr>
              <a:buNone/>
            </a:pPr>
            <a:r>
              <a:rPr lang="de-DE" sz="1900" dirty="0"/>
              <a:t>22 Und der Bock soll alle ihre Schuld, die auf ihm liegt, in ein abgeschiedenes Land tragen; und er schicke den Bock in die Wüste. </a:t>
            </a:r>
          </a:p>
        </p:txBody>
      </p:sp>
      <p:cxnSp>
        <p:nvCxnSpPr>
          <p:cNvPr id="6" name="Gerade Verbindung 5"/>
          <p:cNvCxnSpPr/>
          <p:nvPr/>
        </p:nvCxnSpPr>
        <p:spPr>
          <a:xfrm>
            <a:off x="4787900" y="115888"/>
            <a:ext cx="0" cy="6553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77"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Tree>
    <p:extLst>
      <p:ext uri="{BB962C8B-B14F-4D97-AF65-F5344CB8AC3E}">
        <p14:creationId xmlns:p14="http://schemas.microsoft.com/office/powerpoint/2010/main" val="237982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feld 4"/>
          <p:cNvSpPr txBox="1">
            <a:spLocks noChangeArrowheads="1"/>
          </p:cNvSpPr>
          <p:nvPr/>
        </p:nvSpPr>
        <p:spPr bwMode="auto">
          <a:xfrm>
            <a:off x="323528" y="4437112"/>
            <a:ext cx="84249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ja-JP" sz="2400" dirty="0" smtClean="0">
              <a:latin typeface="MS PGothic" pitchFamily="34" charset="-128"/>
              <a:ea typeface="MS PGothic" pitchFamily="34" charset="-128"/>
            </a:endParaRPr>
          </a:p>
          <a:p>
            <a:pPr algn="ctr" eaLnBrk="1" hangingPunct="1">
              <a:spcBef>
                <a:spcPct val="0"/>
              </a:spcBef>
              <a:buFontTx/>
              <a:buNone/>
            </a:pPr>
            <a:r>
              <a:rPr lang="ja-JP" altLang="de-DE" dirty="0" smtClean="0">
                <a:latin typeface="MS PGothic" pitchFamily="34" charset="-128"/>
                <a:ea typeface="MS PGothic" pitchFamily="34" charset="-128"/>
              </a:rPr>
              <a:t>レビ記 </a:t>
            </a:r>
            <a:r>
              <a:rPr lang="de-DE" altLang="ja-JP" dirty="0" smtClean="0">
                <a:latin typeface="MS PGothic" pitchFamily="34" charset="-128"/>
                <a:ea typeface="MS PGothic" pitchFamily="34" charset="-128"/>
              </a:rPr>
              <a:t>16</a:t>
            </a:r>
            <a:r>
              <a:rPr lang="ja-JP" altLang="de-DE" dirty="0" smtClean="0">
                <a:latin typeface="MS PGothic" pitchFamily="34" charset="-128"/>
                <a:ea typeface="MS PGothic" pitchFamily="34" charset="-128"/>
              </a:rPr>
              <a:t>：</a:t>
            </a:r>
            <a:r>
              <a:rPr lang="de-DE" altLang="ja-JP" dirty="0" smtClean="0">
                <a:latin typeface="MS PGothic" pitchFamily="34" charset="-128"/>
                <a:ea typeface="MS PGothic" pitchFamily="34" charset="-128"/>
              </a:rPr>
              <a:t>1-10</a:t>
            </a:r>
            <a:r>
              <a:rPr lang="ja-JP" altLang="de-DE" dirty="0" smtClean="0">
                <a:latin typeface="MS PGothic" pitchFamily="34" charset="-128"/>
                <a:ea typeface="MS PGothic" pitchFamily="34" charset="-128"/>
              </a:rPr>
              <a:t>＆</a:t>
            </a:r>
            <a:r>
              <a:rPr lang="de-DE" altLang="ja-JP" dirty="0" smtClean="0">
                <a:latin typeface="MS PGothic" pitchFamily="34" charset="-128"/>
                <a:ea typeface="MS PGothic" pitchFamily="34" charset="-128"/>
              </a:rPr>
              <a:t>15-17</a:t>
            </a:r>
            <a:r>
              <a:rPr lang="ja-JP" altLang="de-DE" dirty="0" smtClean="0">
                <a:latin typeface="MS PGothic" pitchFamily="34" charset="-128"/>
                <a:ea typeface="MS PGothic" pitchFamily="34" charset="-128"/>
              </a:rPr>
              <a:t>＆</a:t>
            </a:r>
            <a:r>
              <a:rPr lang="de-DE" altLang="ja-JP" dirty="0" smtClean="0">
                <a:latin typeface="MS PGothic" pitchFamily="34" charset="-128"/>
                <a:ea typeface="MS PGothic" pitchFamily="34" charset="-128"/>
              </a:rPr>
              <a:t>21-22</a:t>
            </a:r>
            <a:endParaRPr lang="de-DE" altLang="ja-JP" dirty="0">
              <a:latin typeface="MS PGothic" pitchFamily="34" charset="-128"/>
              <a:ea typeface="MS PGothic" pitchFamily="34" charset="-128"/>
            </a:endParaRPr>
          </a:p>
          <a:p>
            <a:pPr eaLnBrk="1" hangingPunct="1">
              <a:spcBef>
                <a:spcPct val="0"/>
              </a:spcBef>
              <a:buFontTx/>
              <a:buNone/>
            </a:pPr>
            <a:r>
              <a:rPr lang="de-DE" altLang="ja-JP" sz="2800" dirty="0" smtClean="0">
                <a:latin typeface="MS PGothic" pitchFamily="34" charset="-128"/>
                <a:ea typeface="MS PGothic" pitchFamily="34" charset="-128"/>
              </a:rPr>
              <a:t>	</a:t>
            </a:r>
            <a:r>
              <a:rPr lang="ja-JP" altLang="de-DE" sz="2800" dirty="0">
                <a:latin typeface="MS PGothic" pitchFamily="34" charset="-128"/>
                <a:ea typeface="MS PGothic" pitchFamily="34" charset="-128"/>
              </a:rPr>
              <a:t>　　</a:t>
            </a:r>
            <a:r>
              <a:rPr lang="ja-JP" altLang="de-DE" sz="2800" dirty="0" smtClean="0">
                <a:latin typeface="MS PGothic" pitchFamily="34" charset="-128"/>
                <a:ea typeface="MS PGothic" pitchFamily="34" charset="-128"/>
              </a:rPr>
              <a:t> </a:t>
            </a:r>
            <a:r>
              <a:rPr lang="de-DE" altLang="ja-JP" sz="2800" dirty="0" smtClean="0">
                <a:latin typeface="MS PGothic" pitchFamily="34" charset="-128"/>
                <a:ea typeface="MS PGothic" pitchFamily="34" charset="-128"/>
              </a:rPr>
              <a:t>3</a:t>
            </a:r>
            <a:r>
              <a:rPr lang="ja-JP" altLang="de-DE" sz="2800" dirty="0" smtClean="0">
                <a:latin typeface="MS PGothic" pitchFamily="34" charset="-128"/>
                <a:ea typeface="MS PGothic" pitchFamily="34" charset="-128"/>
              </a:rPr>
              <a:t>．</a:t>
            </a:r>
            <a:r>
              <a:rPr lang="de-DE" altLang="ja-JP" sz="2800" dirty="0" smtClean="0">
                <a:latin typeface="MS PGothic" pitchFamily="34" charset="-128"/>
                <a:ea typeface="MS PGothic" pitchFamily="34" charset="-128"/>
              </a:rPr>
              <a:t>Mose </a:t>
            </a:r>
            <a:r>
              <a:rPr lang="ja-JP" altLang="de-DE" sz="2800" dirty="0" smtClean="0">
                <a:latin typeface="MS PGothic" pitchFamily="34" charset="-128"/>
                <a:ea typeface="MS PGothic" pitchFamily="34" charset="-128"/>
              </a:rPr>
              <a:t>　　</a:t>
            </a:r>
            <a:endParaRPr lang="de-DE" altLang="de-DE" sz="2800" b="1" dirty="0"/>
          </a:p>
        </p:txBody>
      </p:sp>
      <p:sp>
        <p:nvSpPr>
          <p:cNvPr id="5"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2" name="Titel 1"/>
          <p:cNvSpPr>
            <a:spLocks noGrp="1"/>
          </p:cNvSpPr>
          <p:nvPr>
            <p:ph type="title"/>
          </p:nvPr>
        </p:nvSpPr>
        <p:spPr>
          <a:xfrm>
            <a:off x="518864" y="476672"/>
            <a:ext cx="8229600" cy="3744416"/>
          </a:xfrm>
        </p:spPr>
        <p:txBody>
          <a:bodyPr/>
          <a:lstStyle/>
          <a:p>
            <a:r>
              <a:rPr lang="ja-JP" altLang="de-DE" sz="2800" dirty="0" smtClean="0"/>
              <a:t>シリーズ</a:t>
            </a:r>
            <a:r>
              <a:rPr lang="de-DE" altLang="ja-JP" sz="3600" dirty="0" smtClean="0"/>
              <a:t/>
            </a:r>
            <a:br>
              <a:rPr lang="de-DE" altLang="ja-JP" sz="3600" dirty="0" smtClean="0"/>
            </a:br>
            <a:r>
              <a:rPr lang="ja-JP" altLang="de-DE" sz="2800" dirty="0" smtClean="0"/>
              <a:t>旧</a:t>
            </a:r>
            <a:r>
              <a:rPr lang="ja-JP" altLang="de-DE" sz="2800" dirty="0"/>
              <a:t>約聖書</a:t>
            </a:r>
            <a:r>
              <a:rPr lang="ja-JP" altLang="de-DE" sz="2800" dirty="0" smtClean="0"/>
              <a:t>に記されてるキリストの救い　</a:t>
            </a:r>
            <a:r>
              <a:rPr lang="de-DE" altLang="ja-JP" sz="2800" dirty="0" smtClean="0"/>
              <a:t>No.3</a:t>
            </a:r>
            <a:r>
              <a:rPr lang="de-DE" altLang="ja-JP" sz="3200" b="1" dirty="0" smtClean="0"/>
              <a:t/>
            </a:r>
            <a:br>
              <a:rPr lang="de-DE" altLang="ja-JP" sz="3200" b="1" dirty="0" smtClean="0"/>
            </a:br>
            <a:r>
              <a:rPr lang="de-DE" altLang="ja-JP" b="1" dirty="0"/>
              <a:t/>
            </a:r>
            <a:br>
              <a:rPr lang="de-DE" altLang="ja-JP" b="1" dirty="0"/>
            </a:br>
            <a:r>
              <a:rPr lang="ja-JP" altLang="de-DE" b="1" dirty="0" smtClean="0"/>
              <a:t>神との和解・</a:t>
            </a:r>
            <a:r>
              <a:rPr lang="ja-JP" altLang="de-DE" sz="4000" b="1" dirty="0" smtClean="0"/>
              <a:t>贖罪の日のお祝い</a:t>
            </a:r>
            <a:r>
              <a:rPr lang="de-DE" altLang="ja-JP" sz="4000" b="1" dirty="0" smtClean="0"/>
              <a:t/>
            </a:r>
            <a:br>
              <a:rPr lang="de-DE" altLang="ja-JP" sz="4000" b="1" dirty="0" smtClean="0"/>
            </a:br>
            <a:r>
              <a:rPr lang="de-DE" altLang="ja-JP" sz="3200" b="1" dirty="0" smtClean="0"/>
              <a:t>Versöhnung mit Gott - </a:t>
            </a:r>
            <a:br>
              <a:rPr lang="de-DE" altLang="ja-JP" sz="3200" b="1" dirty="0" smtClean="0"/>
            </a:br>
            <a:r>
              <a:rPr lang="de-DE" altLang="ja-JP" sz="2800" b="1" dirty="0" smtClean="0"/>
              <a:t>Der </a:t>
            </a:r>
            <a:r>
              <a:rPr lang="de-DE" altLang="ja-JP" sz="2800" b="1" dirty="0" err="1" smtClean="0"/>
              <a:t>grosse</a:t>
            </a:r>
            <a:r>
              <a:rPr lang="de-DE" altLang="ja-JP" sz="2800" b="1" dirty="0" smtClean="0"/>
              <a:t> Versöhnungstag</a:t>
            </a:r>
            <a:endParaRPr lang="de-DE" sz="2800" b="1" dirty="0"/>
          </a:p>
        </p:txBody>
      </p:sp>
    </p:spTree>
    <p:extLst>
      <p:ext uri="{BB962C8B-B14F-4D97-AF65-F5344CB8AC3E}">
        <p14:creationId xmlns:p14="http://schemas.microsoft.com/office/powerpoint/2010/main" val="4115200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Ähnliche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37" y="1052736"/>
            <a:ext cx="8372475" cy="5591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solidFill>
                  <a:schemeClr val="bg1"/>
                </a:solidFill>
                <a:latin typeface="+mn-lt"/>
                <a:ea typeface="MS PGothic" pitchFamily="34" charset="-128"/>
              </a:rPr>
              <a:t>スイス日本語福音キリスト教会　</a:t>
            </a:r>
            <a:r>
              <a:rPr lang="de-DE" altLang="ja-JP" sz="800" dirty="0" smtClean="0">
                <a:solidFill>
                  <a:schemeClr val="bg1"/>
                </a:solidFill>
                <a:latin typeface="+mn-lt"/>
                <a:ea typeface="MS PGothic" pitchFamily="34" charset="-128"/>
              </a:rPr>
              <a:t>2018/06/10</a:t>
            </a:r>
            <a:endParaRPr lang="de-DE" altLang="de-DE" sz="800" dirty="0">
              <a:solidFill>
                <a:schemeClr val="bg1"/>
              </a:solidFill>
              <a:latin typeface="+mn-lt"/>
              <a:ea typeface="MS PGothic" pitchFamily="34" charset="-128"/>
            </a:endParaRPr>
          </a:p>
        </p:txBody>
      </p:sp>
      <p:pic>
        <p:nvPicPr>
          <p:cNvPr id="4102" name="Picture 6" descr="Bildergebnis für yom kipp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60" y="43445"/>
            <a:ext cx="3011598" cy="13062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3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Ähnliche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45" y="1052736"/>
            <a:ext cx="8600507" cy="566851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solidFill>
                  <a:schemeClr val="bg1"/>
                </a:solidFill>
                <a:latin typeface="+mn-lt"/>
                <a:ea typeface="MS PGothic" pitchFamily="34" charset="-128"/>
              </a:rPr>
              <a:t>スイス日本語福音キリスト教会　</a:t>
            </a:r>
            <a:r>
              <a:rPr lang="de-DE" altLang="ja-JP" sz="800" dirty="0" smtClean="0">
                <a:solidFill>
                  <a:schemeClr val="bg1"/>
                </a:solidFill>
                <a:latin typeface="+mn-lt"/>
                <a:ea typeface="MS PGothic" pitchFamily="34" charset="-128"/>
              </a:rPr>
              <a:t>2018/06/10</a:t>
            </a:r>
            <a:endParaRPr lang="de-DE" altLang="de-DE" sz="800" dirty="0">
              <a:solidFill>
                <a:schemeClr val="bg1"/>
              </a:solidFill>
              <a:latin typeface="+mn-lt"/>
              <a:ea typeface="MS PGothic" pitchFamily="34" charset="-128"/>
            </a:endParaRPr>
          </a:p>
        </p:txBody>
      </p:sp>
      <p:pic>
        <p:nvPicPr>
          <p:cNvPr id="6" name="Picture 6" descr="Bildergebnis für yom kipp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58" y="43445"/>
            <a:ext cx="3011598" cy="13062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4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ildergebnis für Stiftshü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4164"/>
            <a:ext cx="8424936" cy="5757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6"/>
          <p:cNvSpPr txBox="1">
            <a:spLocks noChangeArrowheads="1"/>
          </p:cNvSpPr>
          <p:nvPr/>
        </p:nvSpPr>
        <p:spPr bwMode="auto">
          <a:xfrm>
            <a:off x="6804025" y="6356350"/>
            <a:ext cx="2089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ja-JP" altLang="de-DE" sz="800" dirty="0">
                <a:latin typeface="+mn-lt"/>
                <a:ea typeface="MS PGothic" pitchFamily="34" charset="-128"/>
              </a:rPr>
              <a:t>スイス日本語福音キリスト教会　</a:t>
            </a:r>
            <a:r>
              <a:rPr lang="de-DE" altLang="ja-JP" sz="800" dirty="0" smtClean="0">
                <a:latin typeface="+mn-lt"/>
                <a:ea typeface="MS PGothic" pitchFamily="34" charset="-128"/>
              </a:rPr>
              <a:t>2018/06/10</a:t>
            </a:r>
            <a:endParaRPr lang="de-DE" altLang="de-DE" sz="800" dirty="0">
              <a:latin typeface="+mn-lt"/>
              <a:ea typeface="MS PGothic" pitchFamily="34" charset="-128"/>
            </a:endParaRPr>
          </a:p>
        </p:txBody>
      </p:sp>
      <p:sp>
        <p:nvSpPr>
          <p:cNvPr id="2" name="Textfeld 1"/>
          <p:cNvSpPr txBox="1"/>
          <p:nvPr/>
        </p:nvSpPr>
        <p:spPr>
          <a:xfrm>
            <a:off x="467544" y="188640"/>
            <a:ext cx="8280920" cy="830997"/>
          </a:xfrm>
          <a:prstGeom prst="rect">
            <a:avLst/>
          </a:prstGeom>
          <a:noFill/>
        </p:spPr>
        <p:txBody>
          <a:bodyPr wrap="square" rtlCol="0">
            <a:spAutoFit/>
          </a:bodyPr>
          <a:lstStyle/>
          <a:p>
            <a:r>
              <a:rPr lang="ja-JP" altLang="de-DE" sz="2400" dirty="0"/>
              <a:t>聖なる幕</a:t>
            </a:r>
            <a:r>
              <a:rPr lang="ja-JP" altLang="de-DE" sz="2400" dirty="0" smtClean="0"/>
              <a:t>屋・会見の天幕  　　　　　</a:t>
            </a:r>
            <a:r>
              <a:rPr lang="de-DE" altLang="ja-JP" sz="2400" dirty="0" smtClean="0"/>
              <a:t>2.Mose</a:t>
            </a:r>
            <a:r>
              <a:rPr lang="ja-JP" altLang="de-DE" sz="2400" dirty="0" smtClean="0"/>
              <a:t> 出</a:t>
            </a:r>
            <a:r>
              <a:rPr lang="de-DE" altLang="ja-JP" sz="2400" dirty="0" smtClean="0"/>
              <a:t>25</a:t>
            </a:r>
            <a:r>
              <a:rPr lang="ja-JP" altLang="de-DE" sz="2400" dirty="0" smtClean="0"/>
              <a:t>章・</a:t>
            </a:r>
            <a:r>
              <a:rPr lang="de-DE" altLang="ja-JP" sz="2400" dirty="0" smtClean="0"/>
              <a:t>40</a:t>
            </a:r>
            <a:r>
              <a:rPr lang="ja-JP" altLang="de-DE" sz="2400" dirty="0" smtClean="0"/>
              <a:t>章</a:t>
            </a:r>
            <a:endParaRPr lang="de-DE" altLang="ja-JP" sz="2400" dirty="0" smtClean="0"/>
          </a:p>
          <a:p>
            <a:r>
              <a:rPr lang="de-DE" altLang="ja-JP" sz="2400" dirty="0"/>
              <a:t>Die </a:t>
            </a:r>
            <a:r>
              <a:rPr lang="de-DE" altLang="ja-JP" sz="2400" dirty="0" smtClean="0"/>
              <a:t>Stiftshütte </a:t>
            </a:r>
            <a:r>
              <a:rPr lang="de-DE" altLang="ja-JP" sz="2400" dirty="0"/>
              <a:t>/ das </a:t>
            </a:r>
            <a:r>
              <a:rPr lang="de-DE" altLang="ja-JP" sz="2400" dirty="0" smtClean="0"/>
              <a:t>Zelt </a:t>
            </a:r>
            <a:r>
              <a:rPr lang="de-DE" altLang="ja-JP" sz="2400" dirty="0"/>
              <a:t>der Versammlung/ </a:t>
            </a:r>
            <a:r>
              <a:rPr lang="de-DE" altLang="ja-JP" sz="2400" dirty="0" smtClean="0"/>
              <a:t>Zusammenkunft</a:t>
            </a:r>
            <a:endParaRPr lang="de-DE" sz="2400" dirty="0"/>
          </a:p>
        </p:txBody>
      </p:sp>
    </p:spTree>
    <p:extLst>
      <p:ext uri="{BB962C8B-B14F-4D97-AF65-F5344CB8AC3E}">
        <p14:creationId xmlns:p14="http://schemas.microsoft.com/office/powerpoint/2010/main" val="1886984169"/>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3031</Words>
  <Application>Microsoft Office PowerPoint</Application>
  <PresentationFormat>Bildschirmpräsentation (4:3)</PresentationFormat>
  <Paragraphs>267</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Standarddesign</vt:lpstr>
      <vt:lpstr>シリーズ 旧約聖書に記されてるキリストの救い　No.3  神との和解・贖罪の日のお祝い Versöhnung mit Gott -  Der grosse Versöhnungstag</vt:lpstr>
      <vt:lpstr>PowerPoint-Präsentation</vt:lpstr>
      <vt:lpstr>PowerPoint-Präsentation</vt:lpstr>
      <vt:lpstr>PowerPoint-Präsentation</vt:lpstr>
      <vt:lpstr>PowerPoint-Präsentation</vt:lpstr>
      <vt:lpstr>シリーズ 旧約聖書に記されてるキリストの救い　No.3  神との和解・贖罪の日のお祝い Versöhnung mit Gott -  Der grosse Versöhnungstag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Liebenzeller 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Martin Meyer</dc:creator>
  <cp:lastModifiedBy>Martin Meyer</cp:lastModifiedBy>
  <cp:revision>763</cp:revision>
  <cp:lastPrinted>2018-01-28T08:45:48Z</cp:lastPrinted>
  <dcterms:created xsi:type="dcterms:W3CDTF">2008-10-04T19:24:11Z</dcterms:created>
  <dcterms:modified xsi:type="dcterms:W3CDTF">2018-06-11T06:55:02Z</dcterms:modified>
</cp:coreProperties>
</file>